
<file path=[Content_Types].xml><?xml version="1.0" encoding="utf-8"?>
<Types xmlns="http://schemas.openxmlformats.org/package/2006/content-types">
  <Default Extension="xml" ContentType="application/xml"/>
  <Default Extension="jpeg" ContentType="image/jpe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8" r:id="rId3"/>
    <p:sldId id="260" r:id="rId4"/>
    <p:sldId id="264" r:id="rId5"/>
    <p:sldId id="280" r:id="rId6"/>
    <p:sldId id="265" r:id="rId7"/>
    <p:sldId id="257" r:id="rId8"/>
    <p:sldId id="281" r:id="rId9"/>
    <p:sldId id="282" r:id="rId10"/>
    <p:sldId id="283" r:id="rId11"/>
    <p:sldId id="286" r:id="rId12"/>
    <p:sldId id="284" r:id="rId13"/>
    <p:sldId id="285" r:id="rId14"/>
    <p:sldId id="275" r:id="rId15"/>
    <p:sldId id="288" r:id="rId16"/>
    <p:sldId id="289" r:id="rId17"/>
    <p:sldId id="290" r:id="rId18"/>
    <p:sldId id="287" r:id="rId19"/>
    <p:sldId id="291" r:id="rId20"/>
    <p:sldId id="292" r:id="rId21"/>
    <p:sldId id="293" r:id="rId22"/>
    <p:sldId id="294" r:id="rId23"/>
    <p:sldId id="27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599"/>
  </p:normalViewPr>
  <p:slideViewPr>
    <p:cSldViewPr snapToGrid="0" snapToObjects="1">
      <p:cViewPr varScale="1">
        <p:scale>
          <a:sx n="106" d="100"/>
          <a:sy n="106" d="100"/>
        </p:scale>
        <p:origin x="79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BEC1C8-0F9D-2749-92BD-933DC0CD1A27}" type="datetimeFigureOut">
              <a:rPr lang="en-US" smtClean="0"/>
              <a:t>4/29/17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5987FE-EC63-1540-AE17-0AF3F6BAC69B}" type="slidenum">
              <a:rPr lang="en-US" smtClean="0"/>
              <a:t>‹#›</a:t>
            </a:fld>
            <a:endParaRPr lang="en-US"/>
          </a:p>
        </p:txBody>
      </p:sp>
    </p:spTree>
    <p:extLst>
      <p:ext uri="{BB962C8B-B14F-4D97-AF65-F5344CB8AC3E}">
        <p14:creationId xmlns:p14="http://schemas.microsoft.com/office/powerpoint/2010/main" val="1041083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3048000" y="5202238"/>
            <a:ext cx="9144000" cy="1655762"/>
          </a:xfrm>
        </p:spPr>
        <p:txBody>
          <a:bodyPr>
            <a:normAutofit/>
          </a:bodyPr>
          <a:lstStyle>
            <a:lvl1pPr marL="0" indent="0" algn="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DFE631-D1DE-CA43-90A0-C7E80C2FC209}" type="datetimeFigureOut">
              <a:rPr lang="en-US" smtClean="0"/>
              <a:t>4/29/17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F1A178-2D66-5F4E-9D83-B4A4EFAB5361}" type="slidenum">
              <a:rPr lang="en-US" smtClean="0"/>
              <a:t>‹#›</a:t>
            </a:fld>
            <a:endParaRPr lang="en-US"/>
          </a:p>
        </p:txBody>
      </p:sp>
    </p:spTree>
    <p:extLst>
      <p:ext uri="{BB962C8B-B14F-4D97-AF65-F5344CB8AC3E}">
        <p14:creationId xmlns:p14="http://schemas.microsoft.com/office/powerpoint/2010/main" val="1256906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DFE631-D1DE-CA43-90A0-C7E80C2FC209}" type="datetimeFigureOut">
              <a:rPr lang="en-US" smtClean="0"/>
              <a:t>4/29/17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F1A178-2D66-5F4E-9D83-B4A4EFAB5361}" type="slidenum">
              <a:rPr lang="en-US" smtClean="0"/>
              <a:t>‹#›</a:t>
            </a:fld>
            <a:endParaRPr lang="en-US"/>
          </a:p>
        </p:txBody>
      </p:sp>
    </p:spTree>
    <p:extLst>
      <p:ext uri="{BB962C8B-B14F-4D97-AF65-F5344CB8AC3E}">
        <p14:creationId xmlns:p14="http://schemas.microsoft.com/office/powerpoint/2010/main" val="31649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DFE631-D1DE-CA43-90A0-C7E80C2FC209}" type="datetimeFigureOut">
              <a:rPr lang="en-US" smtClean="0"/>
              <a:t>4/29/17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F1A178-2D66-5F4E-9D83-B4A4EFAB5361}" type="slidenum">
              <a:rPr lang="en-US" smtClean="0"/>
              <a:t>‹#›</a:t>
            </a:fld>
            <a:endParaRPr lang="en-US"/>
          </a:p>
        </p:txBody>
      </p:sp>
    </p:spTree>
    <p:extLst>
      <p:ext uri="{BB962C8B-B14F-4D97-AF65-F5344CB8AC3E}">
        <p14:creationId xmlns:p14="http://schemas.microsoft.com/office/powerpoint/2010/main" val="1504164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DFE631-D1DE-CA43-90A0-C7E80C2FC209}" type="datetimeFigureOut">
              <a:rPr lang="en-US" smtClean="0"/>
              <a:t>4/29/17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F1A178-2D66-5F4E-9D83-B4A4EFAB5361}" type="slidenum">
              <a:rPr lang="en-US" smtClean="0"/>
              <a:t>‹#›</a:t>
            </a:fld>
            <a:endParaRPr lang="en-US"/>
          </a:p>
        </p:txBody>
      </p:sp>
    </p:spTree>
    <p:extLst>
      <p:ext uri="{BB962C8B-B14F-4D97-AF65-F5344CB8AC3E}">
        <p14:creationId xmlns:p14="http://schemas.microsoft.com/office/powerpoint/2010/main" val="318183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DFE631-D1DE-CA43-90A0-C7E80C2FC209}" type="datetimeFigureOut">
              <a:rPr lang="en-US" smtClean="0"/>
              <a:t>4/29/17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F1A178-2D66-5F4E-9D83-B4A4EFAB5361}" type="slidenum">
              <a:rPr lang="en-US" smtClean="0"/>
              <a:t>‹#›</a:t>
            </a:fld>
            <a:endParaRPr lang="en-US"/>
          </a:p>
        </p:txBody>
      </p:sp>
    </p:spTree>
    <p:extLst>
      <p:ext uri="{BB962C8B-B14F-4D97-AF65-F5344CB8AC3E}">
        <p14:creationId xmlns:p14="http://schemas.microsoft.com/office/powerpoint/2010/main" val="474694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DFE631-D1DE-CA43-90A0-C7E80C2FC209}" type="datetimeFigureOut">
              <a:rPr lang="en-US" smtClean="0"/>
              <a:t>4/29/17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F1A178-2D66-5F4E-9D83-B4A4EFAB5361}" type="slidenum">
              <a:rPr lang="en-US" smtClean="0"/>
              <a:t>‹#›</a:t>
            </a:fld>
            <a:endParaRPr lang="en-US"/>
          </a:p>
        </p:txBody>
      </p:sp>
    </p:spTree>
    <p:extLst>
      <p:ext uri="{BB962C8B-B14F-4D97-AF65-F5344CB8AC3E}">
        <p14:creationId xmlns:p14="http://schemas.microsoft.com/office/powerpoint/2010/main" val="283805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DFE631-D1DE-CA43-90A0-C7E80C2FC209}" type="datetimeFigureOut">
              <a:rPr lang="en-US" smtClean="0"/>
              <a:t>4/29/17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F1A178-2D66-5F4E-9D83-B4A4EFAB5361}" type="slidenum">
              <a:rPr lang="en-US" smtClean="0"/>
              <a:t>‹#›</a:t>
            </a:fld>
            <a:endParaRPr lang="en-US"/>
          </a:p>
        </p:txBody>
      </p:sp>
    </p:spTree>
    <p:extLst>
      <p:ext uri="{BB962C8B-B14F-4D97-AF65-F5344CB8AC3E}">
        <p14:creationId xmlns:p14="http://schemas.microsoft.com/office/powerpoint/2010/main" val="353673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DFE631-D1DE-CA43-90A0-C7E80C2FC209}" type="datetimeFigureOut">
              <a:rPr lang="en-US" smtClean="0"/>
              <a:t>4/29/17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F1A178-2D66-5F4E-9D83-B4A4EFAB5361}" type="slidenum">
              <a:rPr lang="en-US" smtClean="0"/>
              <a:t>‹#›</a:t>
            </a:fld>
            <a:endParaRPr lang="en-US"/>
          </a:p>
        </p:txBody>
      </p:sp>
    </p:spTree>
    <p:extLst>
      <p:ext uri="{BB962C8B-B14F-4D97-AF65-F5344CB8AC3E}">
        <p14:creationId xmlns:p14="http://schemas.microsoft.com/office/powerpoint/2010/main" val="2104439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DFE631-D1DE-CA43-90A0-C7E80C2FC209}" type="datetimeFigureOut">
              <a:rPr lang="en-US" smtClean="0"/>
              <a:t>4/29/17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F1A178-2D66-5F4E-9D83-B4A4EFAB5361}" type="slidenum">
              <a:rPr lang="en-US" smtClean="0"/>
              <a:t>‹#›</a:t>
            </a:fld>
            <a:endParaRPr lang="en-US"/>
          </a:p>
        </p:txBody>
      </p:sp>
    </p:spTree>
    <p:extLst>
      <p:ext uri="{BB962C8B-B14F-4D97-AF65-F5344CB8AC3E}">
        <p14:creationId xmlns:p14="http://schemas.microsoft.com/office/powerpoint/2010/main" val="263060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DFE631-D1DE-CA43-90A0-C7E80C2FC209}" type="datetimeFigureOut">
              <a:rPr lang="en-US" smtClean="0"/>
              <a:t>4/29/17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F1A178-2D66-5F4E-9D83-B4A4EFAB5361}" type="slidenum">
              <a:rPr lang="en-US" smtClean="0"/>
              <a:t>‹#›</a:t>
            </a:fld>
            <a:endParaRPr lang="en-US"/>
          </a:p>
        </p:txBody>
      </p:sp>
    </p:spTree>
    <p:extLst>
      <p:ext uri="{BB962C8B-B14F-4D97-AF65-F5344CB8AC3E}">
        <p14:creationId xmlns:p14="http://schemas.microsoft.com/office/powerpoint/2010/main" val="1743150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DFE631-D1DE-CA43-90A0-C7E80C2FC209}" type="datetimeFigureOut">
              <a:rPr lang="en-US" smtClean="0"/>
              <a:t>4/29/17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F1A178-2D66-5F4E-9D83-B4A4EFAB5361}" type="slidenum">
              <a:rPr lang="en-US" smtClean="0"/>
              <a:t>‹#›</a:t>
            </a:fld>
            <a:endParaRPr lang="en-US"/>
          </a:p>
        </p:txBody>
      </p:sp>
    </p:spTree>
    <p:extLst>
      <p:ext uri="{BB962C8B-B14F-4D97-AF65-F5344CB8AC3E}">
        <p14:creationId xmlns:p14="http://schemas.microsoft.com/office/powerpoint/2010/main" val="11560704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a:alphaModFix amt="67000"/>
            <a:extLst>
              <a:ext uri="{BEBA8EAE-BF5A-486C-A8C5-ECC9F3942E4B}">
                <a14:imgProps xmlns:a14="http://schemas.microsoft.com/office/drawing/2010/main">
                  <a14:imgLayer r:embed="rId14">
                    <a14:imgEffect>
                      <a14:colorTemperature colorTemp="8970"/>
                    </a14:imgEffect>
                  </a14:imgLayer>
                </a14:imgProps>
              </a:ext>
              <a:ext uri="{28A0092B-C50C-407E-A947-70E740481C1C}">
                <a14:useLocalDpi xmlns:a14="http://schemas.microsoft.com/office/drawing/2010/main" val="0"/>
              </a:ext>
            </a:extLst>
          </a:blip>
          <a:stretch>
            <a:fillRect/>
          </a:stretch>
        </p:blipFill>
        <p:spPr>
          <a:xfrm>
            <a:off x="0" y="0"/>
            <a:ext cx="336042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DFE631-D1DE-CA43-90A0-C7E80C2FC209}" type="datetimeFigureOut">
              <a:rPr lang="en-US" smtClean="0"/>
              <a:t>4/29/17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F1A178-2D66-5F4E-9D83-B4A4EFAB5361}" type="slidenum">
              <a:rPr lang="en-US" smtClean="0"/>
              <a:t>‹#›</a:t>
            </a:fld>
            <a:endParaRPr lang="en-US"/>
          </a:p>
        </p:txBody>
      </p:sp>
    </p:spTree>
    <p:extLst>
      <p:ext uri="{BB962C8B-B14F-4D97-AF65-F5344CB8AC3E}">
        <p14:creationId xmlns:p14="http://schemas.microsoft.com/office/powerpoint/2010/main" val="1323165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accent4">
              <a:lumMod val="60000"/>
              <a:lumOff val="4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developers.facebook.com/docs/graph-api/using-graph-api/" TargetMode="External"/><Relationship Id="rId4" Type="http://schemas.openxmlformats.org/officeDocument/2006/relationships/hyperlink" Target="https://developers.facebook.com/docs/graph-api/webhooks" TargetMode="External"/><Relationship Id="rId5" Type="http://schemas.openxmlformats.org/officeDocument/2006/relationships/hyperlink" Target="https://twitter.com/hermit_hacker" TargetMode="External"/><Relationship Id="rId6" Type="http://schemas.openxmlformats.org/officeDocument/2006/relationships/hyperlink" Target="https://www.cryptolingus.net/" TargetMode="External"/><Relationship Id="rId7" Type="http://schemas.openxmlformats.org/officeDocument/2006/relationships/hyperlink" Target="https://www.stackattack.net/blog/" TargetMode="External"/><Relationship Id="rId1" Type="http://schemas.openxmlformats.org/officeDocument/2006/relationships/slideLayout" Target="../slideLayouts/slideLayout2.xml"/><Relationship Id="rId2" Type="http://schemas.openxmlformats.org/officeDocument/2006/relationships/hyperlink" Target="https://dev.twitte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OSINT: Social Media</a:t>
            </a:r>
            <a:endParaRPr lang="en-US" dirty="0"/>
          </a:p>
        </p:txBody>
      </p:sp>
      <p:sp>
        <p:nvSpPr>
          <p:cNvPr id="3" name="Subtitle 2"/>
          <p:cNvSpPr>
            <a:spLocks noGrp="1"/>
          </p:cNvSpPr>
          <p:nvPr>
            <p:ph type="subTitle" idx="1"/>
          </p:nvPr>
        </p:nvSpPr>
        <p:spPr/>
        <p:txBody>
          <a:bodyPr/>
          <a:lstStyle/>
          <a:p>
            <a:r>
              <a:rPr lang="en-US" dirty="0"/>
              <a:t>Module Type: Basic Method</a:t>
            </a:r>
          </a:p>
          <a:p>
            <a:r>
              <a:rPr lang="en-US" dirty="0"/>
              <a:t>Module Number: </a:t>
            </a:r>
            <a:r>
              <a:rPr lang="en-US" dirty="0" smtClean="0"/>
              <a:t>0x07</a:t>
            </a:r>
            <a:endParaRPr lang="en-US" dirty="0"/>
          </a:p>
          <a:p>
            <a:r>
              <a:rPr lang="en-US" dirty="0"/>
              <a:t>Last Updated: </a:t>
            </a:r>
            <a:r>
              <a:rPr lang="en-US" dirty="0" smtClean="0"/>
              <a:t>2017-04-07</a:t>
            </a:r>
            <a:endParaRPr lang="en-US" dirty="0"/>
          </a:p>
          <a:p>
            <a:r>
              <a:rPr lang="en-US" dirty="0"/>
              <a:t>Author: Hermit</a:t>
            </a:r>
          </a:p>
          <a:p>
            <a:endParaRPr lang="en-US" dirty="0"/>
          </a:p>
        </p:txBody>
      </p:sp>
      <p:sp>
        <p:nvSpPr>
          <p:cNvPr id="4" name="TextBox 3"/>
          <p:cNvSpPr txBox="1"/>
          <p:nvPr/>
        </p:nvSpPr>
        <p:spPr>
          <a:xfrm>
            <a:off x="0" y="3509963"/>
            <a:ext cx="12192000" cy="369332"/>
          </a:xfrm>
          <a:prstGeom prst="rect">
            <a:avLst/>
          </a:prstGeom>
          <a:noFill/>
        </p:spPr>
        <p:txBody>
          <a:bodyPr wrap="square" rtlCol="0">
            <a:spAutoFit/>
          </a:bodyPr>
          <a:lstStyle/>
          <a:p>
            <a:pPr algn="ctr"/>
            <a:r>
              <a:rPr lang="en-US" dirty="0" smtClean="0">
                <a:solidFill>
                  <a:schemeClr val="bg2"/>
                </a:solidFill>
              </a:rPr>
              <a:t>Part One: Twitter and Facebook </a:t>
            </a:r>
            <a:endParaRPr lang="en-US" dirty="0">
              <a:solidFill>
                <a:schemeClr val="bg2"/>
              </a:solidFill>
            </a:endParaRPr>
          </a:p>
        </p:txBody>
      </p:sp>
    </p:spTree>
    <p:extLst>
      <p:ext uri="{BB962C8B-B14F-4D97-AF65-F5344CB8AC3E}">
        <p14:creationId xmlns:p14="http://schemas.microsoft.com/office/powerpoint/2010/main" val="17922886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a:t>
            </a:r>
            <a:endParaRPr lang="en-US" dirty="0"/>
          </a:p>
        </p:txBody>
      </p:sp>
      <p:sp>
        <p:nvSpPr>
          <p:cNvPr id="3" name="Content Placeholder 2"/>
          <p:cNvSpPr>
            <a:spLocks noGrp="1"/>
          </p:cNvSpPr>
          <p:nvPr>
            <p:ph idx="1"/>
          </p:nvPr>
        </p:nvSpPr>
        <p:spPr/>
        <p:txBody>
          <a:bodyPr>
            <a:normAutofit/>
          </a:bodyPr>
          <a:lstStyle/>
          <a:p>
            <a:r>
              <a:rPr lang="en-US" dirty="0" smtClean="0"/>
              <a:t>What is OSINT?</a:t>
            </a:r>
          </a:p>
          <a:p>
            <a:r>
              <a:rPr lang="en-US" dirty="0" smtClean="0"/>
              <a:t>What is Social Media?</a:t>
            </a:r>
          </a:p>
          <a:p>
            <a:r>
              <a:rPr lang="en-US" dirty="0" smtClean="0"/>
              <a:t>What Can We Learn From Social Media?</a:t>
            </a:r>
          </a:p>
          <a:p>
            <a:r>
              <a:rPr lang="en-US" dirty="0" smtClean="0"/>
              <a:t>Twitter OSINT</a:t>
            </a:r>
          </a:p>
          <a:p>
            <a:r>
              <a:rPr lang="en-US" dirty="0" smtClean="0"/>
              <a:t>Facebook OSINT</a:t>
            </a:r>
          </a:p>
        </p:txBody>
      </p:sp>
    </p:spTree>
    <p:extLst>
      <p:ext uri="{BB962C8B-B14F-4D97-AF65-F5344CB8AC3E}">
        <p14:creationId xmlns:p14="http://schemas.microsoft.com/office/powerpoint/2010/main" val="4447197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OSINT?</a:t>
            </a:r>
            <a:endParaRPr lang="en-US" dirty="0"/>
          </a:p>
        </p:txBody>
      </p:sp>
      <p:sp>
        <p:nvSpPr>
          <p:cNvPr id="3" name="Content Placeholder 2"/>
          <p:cNvSpPr>
            <a:spLocks noGrp="1"/>
          </p:cNvSpPr>
          <p:nvPr>
            <p:ph idx="1"/>
          </p:nvPr>
        </p:nvSpPr>
        <p:spPr/>
        <p:txBody>
          <a:bodyPr numCol="1">
            <a:normAutofit/>
          </a:bodyPr>
          <a:lstStyle/>
          <a:p>
            <a:r>
              <a:rPr lang="en-US" dirty="0" smtClean="0"/>
              <a:t>Open Source Intelligence = OSINT</a:t>
            </a:r>
          </a:p>
          <a:p>
            <a:endParaRPr lang="en-US" dirty="0"/>
          </a:p>
          <a:p>
            <a:r>
              <a:rPr lang="en-US" dirty="0" smtClean="0"/>
              <a:t>Information from public sources</a:t>
            </a:r>
          </a:p>
          <a:p>
            <a:r>
              <a:rPr lang="en-US" dirty="0" smtClean="0"/>
              <a:t>Often involves directly connecting to a target</a:t>
            </a:r>
          </a:p>
          <a:p>
            <a:r>
              <a:rPr lang="en-US" dirty="0" smtClean="0"/>
              <a:t>Analysis of publicly available data</a:t>
            </a:r>
            <a:endParaRPr lang="en-US" dirty="0"/>
          </a:p>
        </p:txBody>
      </p:sp>
    </p:spTree>
    <p:extLst>
      <p:ext uri="{BB962C8B-B14F-4D97-AF65-F5344CB8AC3E}">
        <p14:creationId xmlns:p14="http://schemas.microsoft.com/office/powerpoint/2010/main" val="1666524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Social Media?</a:t>
            </a:r>
            <a:endParaRPr lang="en-US" dirty="0"/>
          </a:p>
        </p:txBody>
      </p:sp>
      <p:sp>
        <p:nvSpPr>
          <p:cNvPr id="3" name="Content Placeholder 2"/>
          <p:cNvSpPr>
            <a:spLocks noGrp="1"/>
          </p:cNvSpPr>
          <p:nvPr>
            <p:ph idx="1"/>
          </p:nvPr>
        </p:nvSpPr>
        <p:spPr/>
        <p:txBody>
          <a:bodyPr numCol="1">
            <a:normAutofit/>
          </a:bodyPr>
          <a:lstStyle/>
          <a:p>
            <a:r>
              <a:rPr lang="en-US" dirty="0" smtClean="0"/>
              <a:t>Easiest definition I can think of:</a:t>
            </a:r>
            <a:br>
              <a:rPr lang="en-US" dirty="0" smtClean="0"/>
            </a:br>
            <a:r>
              <a:rPr lang="en-US" dirty="0" smtClean="0"/>
              <a:t>Services which exist to share content between individuals and/or organizations that share some common interest or argument with one another.</a:t>
            </a:r>
          </a:p>
          <a:p>
            <a:r>
              <a:rPr lang="en-US" dirty="0" smtClean="0"/>
              <a:t>The biggest data aggregators of our time, who know more about the average person than their friends or family may know.</a:t>
            </a:r>
          </a:p>
          <a:p>
            <a:r>
              <a:rPr lang="en-US" dirty="0" smtClean="0"/>
              <a:t>A one-stop shop for someone’s schedule, beliefs, interests, and personal information.</a:t>
            </a:r>
            <a:endParaRPr lang="en-US" dirty="0"/>
          </a:p>
        </p:txBody>
      </p:sp>
    </p:spTree>
    <p:extLst>
      <p:ext uri="{BB962C8B-B14F-4D97-AF65-F5344CB8AC3E}">
        <p14:creationId xmlns:p14="http://schemas.microsoft.com/office/powerpoint/2010/main" val="19336500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Bonus Round: What is Dorking?</a:t>
            </a:r>
            <a:endParaRPr lang="en-US" dirty="0"/>
          </a:p>
        </p:txBody>
      </p:sp>
      <p:sp>
        <p:nvSpPr>
          <p:cNvPr id="3" name="Content Placeholder 2"/>
          <p:cNvSpPr>
            <a:spLocks noGrp="1"/>
          </p:cNvSpPr>
          <p:nvPr>
            <p:ph idx="1"/>
          </p:nvPr>
        </p:nvSpPr>
        <p:spPr/>
        <p:txBody>
          <a:bodyPr/>
          <a:lstStyle/>
          <a:p>
            <a:r>
              <a:rPr lang="en-US" dirty="0" smtClean="0"/>
              <a:t>It’s not whales having sex.  Somehow that still comes back as an answer from time to time.</a:t>
            </a:r>
          </a:p>
          <a:p>
            <a:r>
              <a:rPr lang="en-US" dirty="0" smtClean="0"/>
              <a:t>It’s not something a bunch of dorks do while hanging out together (trust me, I’m an expert there).</a:t>
            </a:r>
          </a:p>
          <a:p>
            <a:r>
              <a:rPr lang="en-US" dirty="0" smtClean="0"/>
              <a:t>It IS, however, using search options and techniques in unusual ways to get information that isn’t easily found otherwise.</a:t>
            </a:r>
          </a:p>
          <a:p>
            <a:r>
              <a:rPr lang="en-US" dirty="0" smtClean="0"/>
              <a:t>The most common form of this is Google </a:t>
            </a:r>
            <a:r>
              <a:rPr lang="en-US" dirty="0" err="1" smtClean="0"/>
              <a:t>dorking</a:t>
            </a:r>
            <a:r>
              <a:rPr lang="en-US" dirty="0" smtClean="0"/>
              <a:t>.  We’ll do that in a later class.</a:t>
            </a:r>
          </a:p>
          <a:p>
            <a:r>
              <a:rPr lang="en-US" dirty="0" smtClean="0"/>
              <a:t>Today we’re going to do some other </a:t>
            </a:r>
            <a:r>
              <a:rPr lang="en-US" dirty="0" err="1" smtClean="0"/>
              <a:t>dorking</a:t>
            </a:r>
            <a:r>
              <a:rPr lang="en-US" dirty="0" smtClean="0"/>
              <a:t> of our own though. </a:t>
            </a:r>
            <a:r>
              <a:rPr lang="en-US" dirty="0" smtClean="0">
                <a:sym typeface="Wingdings"/>
              </a:rPr>
              <a:t></a:t>
            </a:r>
            <a:endParaRPr lang="en-US" dirty="0" smtClean="0"/>
          </a:p>
        </p:txBody>
      </p:sp>
    </p:spTree>
    <p:extLst>
      <p:ext uri="{BB962C8B-B14F-4D97-AF65-F5344CB8AC3E}">
        <p14:creationId xmlns:p14="http://schemas.microsoft.com/office/powerpoint/2010/main" val="734167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We Learn From Social Media?</a:t>
            </a:r>
            <a:endParaRPr lang="en-US" dirty="0"/>
          </a:p>
        </p:txBody>
      </p:sp>
      <p:sp>
        <p:nvSpPr>
          <p:cNvPr id="3" name="Content Placeholder 2"/>
          <p:cNvSpPr>
            <a:spLocks noGrp="1"/>
          </p:cNvSpPr>
          <p:nvPr>
            <p:ph idx="1"/>
          </p:nvPr>
        </p:nvSpPr>
        <p:spPr>
          <a:xfrm>
            <a:off x="838200" y="1825625"/>
            <a:ext cx="10515600" cy="4839870"/>
          </a:xfrm>
        </p:spPr>
        <p:txBody>
          <a:bodyPr numCol="2">
            <a:normAutofit/>
          </a:bodyPr>
          <a:lstStyle/>
          <a:p>
            <a:r>
              <a:rPr lang="en-US" dirty="0" smtClean="0"/>
              <a:t>Legal name</a:t>
            </a:r>
          </a:p>
          <a:p>
            <a:r>
              <a:rPr lang="en-US" dirty="0" smtClean="0"/>
              <a:t>Birth date</a:t>
            </a:r>
          </a:p>
          <a:p>
            <a:r>
              <a:rPr lang="en-US" dirty="0" smtClean="0"/>
              <a:t>Marital/relationship status</a:t>
            </a:r>
          </a:p>
          <a:p>
            <a:r>
              <a:rPr lang="en-US" dirty="0" smtClean="0"/>
              <a:t>Relatives</a:t>
            </a:r>
          </a:p>
          <a:p>
            <a:r>
              <a:rPr lang="en-US" dirty="0" smtClean="0"/>
              <a:t>Home/work address</a:t>
            </a:r>
          </a:p>
          <a:p>
            <a:r>
              <a:rPr lang="en-US" dirty="0" smtClean="0"/>
              <a:t>Frequented establishments</a:t>
            </a:r>
          </a:p>
          <a:p>
            <a:r>
              <a:rPr lang="en-US" dirty="0" smtClean="0"/>
              <a:t>Core interests</a:t>
            </a:r>
          </a:p>
          <a:p>
            <a:r>
              <a:rPr lang="en-US" dirty="0" smtClean="0"/>
              <a:t>Social network</a:t>
            </a:r>
          </a:p>
          <a:p>
            <a:r>
              <a:rPr lang="en-US" dirty="0" smtClean="0"/>
              <a:t>Political leaning</a:t>
            </a:r>
          </a:p>
          <a:p>
            <a:r>
              <a:rPr lang="en-US" dirty="0" smtClean="0"/>
              <a:t>Race</a:t>
            </a:r>
          </a:p>
          <a:p>
            <a:r>
              <a:rPr lang="en-US" dirty="0" smtClean="0"/>
              <a:t>Religion</a:t>
            </a:r>
          </a:p>
          <a:p>
            <a:r>
              <a:rPr lang="en-US" dirty="0" smtClean="0"/>
              <a:t>Gender/Gender Identity</a:t>
            </a:r>
          </a:p>
          <a:p>
            <a:r>
              <a:rPr lang="en-US" dirty="0" smtClean="0"/>
              <a:t>Employer</a:t>
            </a:r>
          </a:p>
          <a:p>
            <a:r>
              <a:rPr lang="en-US" dirty="0" smtClean="0"/>
              <a:t>Professional associations</a:t>
            </a:r>
          </a:p>
          <a:p>
            <a:r>
              <a:rPr lang="en-US" dirty="0" smtClean="0"/>
              <a:t>Device types</a:t>
            </a:r>
          </a:p>
          <a:p>
            <a:r>
              <a:rPr lang="en-US" dirty="0" smtClean="0"/>
              <a:t>Communication styles/norms</a:t>
            </a:r>
          </a:p>
          <a:p>
            <a:endParaRPr lang="en-US" dirty="0"/>
          </a:p>
        </p:txBody>
      </p:sp>
    </p:spTree>
    <p:extLst>
      <p:ext uri="{BB962C8B-B14F-4D97-AF65-F5344CB8AC3E}">
        <p14:creationId xmlns:p14="http://schemas.microsoft.com/office/powerpoint/2010/main" val="1954150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Twitter OSINT</a:t>
            </a:r>
            <a:endParaRPr lang="en-US" dirty="0"/>
          </a:p>
        </p:txBody>
      </p:sp>
      <p:sp>
        <p:nvSpPr>
          <p:cNvPr id="3" name="Content Placeholder 2"/>
          <p:cNvSpPr>
            <a:spLocks noGrp="1"/>
          </p:cNvSpPr>
          <p:nvPr>
            <p:ph idx="1"/>
          </p:nvPr>
        </p:nvSpPr>
        <p:spPr/>
        <p:txBody>
          <a:bodyPr>
            <a:normAutofit/>
          </a:bodyPr>
          <a:lstStyle/>
          <a:p>
            <a:r>
              <a:rPr lang="en-US" dirty="0" smtClean="0"/>
              <a:t>The Twitter built-in search features a wide range of “</a:t>
            </a:r>
            <a:r>
              <a:rPr lang="en-US" dirty="0" err="1" smtClean="0"/>
              <a:t>dorking</a:t>
            </a:r>
            <a:r>
              <a:rPr lang="en-US" dirty="0" smtClean="0"/>
              <a:t>” capabilities</a:t>
            </a:r>
          </a:p>
          <a:p>
            <a:r>
              <a:rPr lang="en-US" dirty="0" smtClean="0"/>
              <a:t>We’ll use this for our own purposes however.</a:t>
            </a:r>
          </a:p>
          <a:p>
            <a:r>
              <a:rPr lang="en-US" dirty="0" smtClean="0"/>
              <a:t>As a precautionary note, the results that come back from these searches will be full HTML pages with pretty ads, headers, etc.  Not ideal for automated parsing, by any means.</a:t>
            </a:r>
          </a:p>
          <a:p>
            <a:r>
              <a:rPr lang="en-US" dirty="0" smtClean="0"/>
              <a:t>They’ll also automatically load only part of the results, since they’re intended to be viewed by a user and in a browser.</a:t>
            </a:r>
          </a:p>
          <a:p>
            <a:r>
              <a:rPr lang="en-US" dirty="0" smtClean="0"/>
              <a:t>If you want to truly dig into this, I recommend the Twitter REST API.</a:t>
            </a:r>
          </a:p>
        </p:txBody>
      </p:sp>
    </p:spTree>
    <p:extLst>
      <p:ext uri="{BB962C8B-B14F-4D97-AF65-F5344CB8AC3E}">
        <p14:creationId xmlns:p14="http://schemas.microsoft.com/office/powerpoint/2010/main" val="14614887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Twitter Dorking (Users)</a:t>
            </a:r>
            <a:endParaRPr lang="en-US" dirty="0"/>
          </a:p>
        </p:txBody>
      </p:sp>
      <p:sp>
        <p:nvSpPr>
          <p:cNvPr id="3" name="Content Placeholder 2"/>
          <p:cNvSpPr>
            <a:spLocks noGrp="1"/>
          </p:cNvSpPr>
          <p:nvPr>
            <p:ph idx="1"/>
          </p:nvPr>
        </p:nvSpPr>
        <p:spPr>
          <a:xfrm>
            <a:off x="838200" y="1825625"/>
            <a:ext cx="11061032" cy="4351338"/>
          </a:xfrm>
        </p:spPr>
        <p:txBody>
          <a:bodyPr>
            <a:normAutofit/>
          </a:bodyPr>
          <a:lstStyle/>
          <a:p>
            <a:r>
              <a:rPr lang="en-US" dirty="0" smtClean="0"/>
              <a:t>Find a user by Twitter handle:</a:t>
            </a:r>
            <a:br>
              <a:rPr lang="en-US" dirty="0" smtClean="0"/>
            </a:br>
            <a:r>
              <a:rPr lang="en-US" sz="1600" b="1" dirty="0" smtClean="0">
                <a:latin typeface="Courier New" charset="0"/>
                <a:ea typeface="Courier New" charset="0"/>
                <a:cs typeface="Courier New" charset="0"/>
              </a:rPr>
              <a:t>https://</a:t>
            </a:r>
            <a:r>
              <a:rPr lang="en-US" sz="1600" b="1" dirty="0" err="1" smtClean="0">
                <a:latin typeface="Courier New" charset="0"/>
                <a:ea typeface="Courier New" charset="0"/>
                <a:cs typeface="Courier New" charset="0"/>
              </a:rPr>
              <a:t>twitter.com</a:t>
            </a:r>
            <a:r>
              <a:rPr lang="en-US" sz="1600" b="1" dirty="0" smtClean="0">
                <a:latin typeface="Courier New" charset="0"/>
                <a:ea typeface="Courier New" charset="0"/>
                <a:cs typeface="Courier New" charset="0"/>
              </a:rPr>
              <a:t>/{HANDLE}</a:t>
            </a:r>
          </a:p>
          <a:p>
            <a:r>
              <a:rPr lang="en-US" dirty="0" smtClean="0"/>
              <a:t>Find a user by ”real” name:</a:t>
            </a:r>
            <a:br>
              <a:rPr lang="en-US" dirty="0" smtClean="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twitter.com</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search?f</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users&amp;q</a:t>
            </a:r>
            <a:r>
              <a:rPr lang="en-US" sz="1600" b="1" dirty="0">
                <a:latin typeface="Courier New" charset="0"/>
                <a:ea typeface="Courier New" charset="0"/>
                <a:cs typeface="Courier New" charset="0"/>
              </a:rPr>
              <a:t>={NAME}</a:t>
            </a:r>
          </a:p>
          <a:p>
            <a:pPr>
              <a:lnSpc>
                <a:spcPct val="100000"/>
              </a:lnSpc>
            </a:pPr>
            <a:r>
              <a:rPr lang="en-US" dirty="0" smtClean="0"/>
              <a:t>Find tweets from a particular user:</a:t>
            </a:r>
            <a:br>
              <a:rPr lang="en-US" dirty="0" smtClean="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twitter.com</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search?q</a:t>
            </a:r>
            <a:r>
              <a:rPr lang="en-US" sz="1600" b="1" dirty="0">
                <a:latin typeface="Courier New" charset="0"/>
                <a:ea typeface="Courier New" charset="0"/>
                <a:cs typeface="Courier New" charset="0"/>
              </a:rPr>
              <a:t>=from%3A{HANDLE}</a:t>
            </a:r>
          </a:p>
          <a:p>
            <a:pPr>
              <a:lnSpc>
                <a:spcPct val="110000"/>
              </a:lnSpc>
            </a:pPr>
            <a:r>
              <a:rPr lang="en-US" dirty="0" smtClean="0"/>
              <a:t>Find tweets to a particular user:</a:t>
            </a:r>
            <a:br>
              <a:rPr lang="en-US" dirty="0" smtClean="0"/>
            </a:br>
            <a:r>
              <a:rPr lang="en-US" sz="1600" b="1" dirty="0" smtClean="0">
                <a:latin typeface="Courier New" charset="0"/>
                <a:ea typeface="Courier New" charset="0"/>
                <a:cs typeface="Courier New" charset="0"/>
              </a:rPr>
              <a:t>https</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twitter.com</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search?q</a:t>
            </a:r>
            <a:r>
              <a:rPr lang="en-US" sz="1600" b="1" dirty="0">
                <a:latin typeface="Courier New" charset="0"/>
                <a:ea typeface="Courier New" charset="0"/>
                <a:cs typeface="Courier New" charset="0"/>
              </a:rPr>
              <a:t>=to%3A{HANDLE}</a:t>
            </a:r>
          </a:p>
          <a:p>
            <a:pPr>
              <a:lnSpc>
                <a:spcPct val="120000"/>
              </a:lnSpc>
            </a:pPr>
            <a:r>
              <a:rPr lang="en-US" dirty="0" smtClean="0"/>
              <a:t>Find tweets within a particular time range from a user:</a:t>
            </a:r>
            <a:br>
              <a:rPr lang="en-US" dirty="0" smtClean="0"/>
            </a:br>
            <a:r>
              <a:rPr lang="en-US" sz="1400" b="1" dirty="0">
                <a:latin typeface="Courier New" charset="0"/>
                <a:ea typeface="Courier New" charset="0"/>
                <a:cs typeface="Courier New" charset="0"/>
              </a:rPr>
              <a:t>https://</a:t>
            </a:r>
            <a:r>
              <a:rPr lang="en-US" sz="1400" b="1" dirty="0" err="1">
                <a:latin typeface="Courier New" charset="0"/>
                <a:ea typeface="Courier New" charset="0"/>
                <a:cs typeface="Courier New" charset="0"/>
              </a:rPr>
              <a:t>twitter.com</a:t>
            </a:r>
            <a:r>
              <a:rPr lang="en-US" sz="1400" b="1" dirty="0">
                <a:latin typeface="Courier New" charset="0"/>
                <a:ea typeface="Courier New" charset="0"/>
                <a:cs typeface="Courier New" charset="0"/>
              </a:rPr>
              <a:t>/</a:t>
            </a:r>
            <a:r>
              <a:rPr lang="en-US" sz="1400" b="1" dirty="0" err="1">
                <a:latin typeface="Courier New" charset="0"/>
                <a:ea typeface="Courier New" charset="0"/>
                <a:cs typeface="Courier New" charset="0"/>
              </a:rPr>
              <a:t>search?q</a:t>
            </a:r>
            <a:r>
              <a:rPr lang="en-US" sz="1400" b="1" dirty="0">
                <a:latin typeface="Courier New" charset="0"/>
                <a:ea typeface="Courier New" charset="0"/>
                <a:cs typeface="Courier New" charset="0"/>
              </a:rPr>
              <a:t>=from%3A{HANDLE}%20SINCE%3A{YYYY-MM-DD}%20UNTIL%3A{YYYY-MM-DD}</a:t>
            </a:r>
            <a:endParaRPr lang="en-US" sz="1600" b="1" dirty="0">
              <a:latin typeface="Courier New" charset="0"/>
              <a:ea typeface="Courier New" charset="0"/>
              <a:cs typeface="Courier New" charset="0"/>
            </a:endParaRPr>
          </a:p>
          <a:p>
            <a:endParaRPr lang="en-US" dirty="0" smtClean="0"/>
          </a:p>
        </p:txBody>
      </p:sp>
    </p:spTree>
    <p:extLst>
      <p:ext uri="{BB962C8B-B14F-4D97-AF65-F5344CB8AC3E}">
        <p14:creationId xmlns:p14="http://schemas.microsoft.com/office/powerpoint/2010/main" val="5595444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Twitter Dorking (Terms)</a:t>
            </a:r>
            <a:endParaRPr lang="en-US" dirty="0"/>
          </a:p>
        </p:txBody>
      </p:sp>
      <p:sp>
        <p:nvSpPr>
          <p:cNvPr id="3" name="Content Placeholder 2"/>
          <p:cNvSpPr>
            <a:spLocks noGrp="1"/>
          </p:cNvSpPr>
          <p:nvPr>
            <p:ph idx="1"/>
          </p:nvPr>
        </p:nvSpPr>
        <p:spPr/>
        <p:txBody>
          <a:bodyPr/>
          <a:lstStyle/>
          <a:p>
            <a:r>
              <a:rPr lang="en-US" dirty="0" smtClean="0"/>
              <a:t>Search for a tweet that contains all listed words:</a:t>
            </a:r>
            <a:br>
              <a:rPr lang="en-US" dirty="0" smtClean="0"/>
            </a:br>
            <a:r>
              <a:rPr lang="en-US" sz="1600" b="1" dirty="0" smtClean="0">
                <a:latin typeface="Courier New" charset="0"/>
                <a:ea typeface="Courier New" charset="0"/>
                <a:cs typeface="Courier New" charset="0"/>
              </a:rPr>
              <a:t>https://</a:t>
            </a:r>
            <a:r>
              <a:rPr lang="en-US" sz="1600" b="1" dirty="0" err="1" smtClean="0">
                <a:latin typeface="Courier New" charset="0"/>
                <a:ea typeface="Courier New" charset="0"/>
                <a:cs typeface="Courier New" charset="0"/>
              </a:rPr>
              <a:t>twitter.com</a:t>
            </a:r>
            <a:r>
              <a:rPr lang="en-US" sz="1600" b="1" dirty="0" smtClean="0">
                <a:latin typeface="Courier New" charset="0"/>
                <a:ea typeface="Courier New" charset="0"/>
                <a:cs typeface="Courier New" charset="0"/>
              </a:rPr>
              <a:t>/</a:t>
            </a:r>
            <a:r>
              <a:rPr lang="en-US" sz="1600" b="1" dirty="0" err="1" smtClean="0">
                <a:latin typeface="Courier New" charset="0"/>
                <a:ea typeface="Courier New" charset="0"/>
                <a:cs typeface="Courier New" charset="0"/>
              </a:rPr>
              <a:t>search?f</a:t>
            </a:r>
            <a:r>
              <a:rPr lang="en-US" sz="1600" b="1" dirty="0" smtClean="0">
                <a:latin typeface="Courier New" charset="0"/>
                <a:ea typeface="Courier New" charset="0"/>
                <a:cs typeface="Courier New" charset="0"/>
              </a:rPr>
              <a:t>=</a:t>
            </a:r>
            <a:r>
              <a:rPr lang="en-US" sz="1600" b="1" dirty="0" err="1" smtClean="0">
                <a:latin typeface="Courier New" charset="0"/>
                <a:ea typeface="Courier New" charset="0"/>
                <a:cs typeface="Courier New" charset="0"/>
              </a:rPr>
              <a:t>tweets&amp;q</a:t>
            </a:r>
            <a:r>
              <a:rPr lang="en-US" sz="1600" b="1" dirty="0" smtClean="0">
                <a:latin typeface="Courier New" charset="0"/>
                <a:ea typeface="Courier New" charset="0"/>
                <a:cs typeface="Courier New" charset="0"/>
              </a:rPr>
              <a:t>={TERM1}%20{TERM2}%20{TERM_ETC}</a:t>
            </a:r>
          </a:p>
          <a:p>
            <a:r>
              <a:rPr lang="en-US" dirty="0" smtClean="0"/>
              <a:t>Search for a single, exact term/phrase:</a:t>
            </a:r>
            <a:br>
              <a:rPr lang="en-US" dirty="0" smtClean="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twitter.com</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search?f</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tweets&amp;q</a:t>
            </a:r>
            <a:r>
              <a:rPr lang="en-US" sz="1600" b="1" dirty="0">
                <a:latin typeface="Courier New" charset="0"/>
                <a:ea typeface="Courier New" charset="0"/>
                <a:cs typeface="Courier New" charset="0"/>
              </a:rPr>
              <a:t>=“{TERM/PHRASE}”</a:t>
            </a:r>
          </a:p>
          <a:p>
            <a:r>
              <a:rPr lang="en-US" dirty="0" smtClean="0"/>
              <a:t>Search for one of (however many) terms:</a:t>
            </a:r>
            <a:br>
              <a:rPr lang="en-US" dirty="0" smtClean="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twitter.com</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search?f</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tweets&amp;q</a:t>
            </a:r>
            <a:r>
              <a:rPr lang="en-US" sz="1600" b="1" dirty="0">
                <a:latin typeface="Courier New" charset="0"/>
                <a:ea typeface="Courier New" charset="0"/>
                <a:cs typeface="Courier New" charset="0"/>
              </a:rPr>
              <a:t>={TERM1}%20OR%20{TERM2}</a:t>
            </a:r>
          </a:p>
          <a:p>
            <a:r>
              <a:rPr lang="en-US" dirty="0" smtClean="0"/>
              <a:t>Search for one term without another term:</a:t>
            </a:r>
            <a:br>
              <a:rPr lang="en-US" dirty="0" smtClean="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twitter.com</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search?f</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tweets&amp;q</a:t>
            </a:r>
            <a:r>
              <a:rPr lang="en-US" sz="1600" b="1" dirty="0">
                <a:latin typeface="Courier New" charset="0"/>
                <a:ea typeface="Courier New" charset="0"/>
                <a:cs typeface="Courier New" charset="0"/>
              </a:rPr>
              <a:t>={KEEP-TERM</a:t>
            </a:r>
            <a:r>
              <a:rPr lang="en-US" sz="1600" b="1" dirty="0" smtClean="0">
                <a:latin typeface="Courier New" charset="0"/>
                <a:ea typeface="Courier New" charset="0"/>
                <a:cs typeface="Courier New" charset="0"/>
              </a:rPr>
              <a:t>}%20-</a:t>
            </a:r>
            <a:r>
              <a:rPr lang="en-US" sz="1600" b="1" dirty="0">
                <a:latin typeface="Courier New" charset="0"/>
                <a:ea typeface="Courier New" charset="0"/>
                <a:cs typeface="Courier New" charset="0"/>
              </a:rPr>
              <a:t>{EXCLUDE-TERM}</a:t>
            </a:r>
          </a:p>
          <a:p>
            <a:endParaRPr lang="en-US" dirty="0"/>
          </a:p>
          <a:p>
            <a:r>
              <a:rPr lang="en-US" dirty="0" smtClean="0"/>
              <a:t>And of course you can mix and match.</a:t>
            </a:r>
            <a:endParaRPr lang="en-US" dirty="0"/>
          </a:p>
        </p:txBody>
      </p:sp>
    </p:spTree>
    <p:extLst>
      <p:ext uri="{BB962C8B-B14F-4D97-AF65-F5344CB8AC3E}">
        <p14:creationId xmlns:p14="http://schemas.microsoft.com/office/powerpoint/2010/main" val="971123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Twitter Dorking (Content)</a:t>
            </a:r>
            <a:endParaRPr lang="en-US" dirty="0"/>
          </a:p>
        </p:txBody>
      </p:sp>
      <p:sp>
        <p:nvSpPr>
          <p:cNvPr id="3" name="Content Placeholder 2"/>
          <p:cNvSpPr>
            <a:spLocks noGrp="1"/>
          </p:cNvSpPr>
          <p:nvPr>
            <p:ph idx="1"/>
          </p:nvPr>
        </p:nvSpPr>
        <p:spPr/>
        <p:txBody>
          <a:bodyPr/>
          <a:lstStyle/>
          <a:p>
            <a:r>
              <a:rPr lang="en-US" dirty="0" smtClean="0"/>
              <a:t>Search for media from a particular user:</a:t>
            </a:r>
            <a:br>
              <a:rPr lang="en-US" dirty="0" smtClean="0"/>
            </a:br>
            <a:r>
              <a:rPr lang="en-US" sz="1600" b="1" dirty="0" smtClean="0">
                <a:latin typeface="Courier New" charset="0"/>
                <a:ea typeface="Courier New" charset="0"/>
                <a:cs typeface="Courier New" charset="0"/>
              </a:rPr>
              <a:t>https://</a:t>
            </a:r>
            <a:r>
              <a:rPr lang="en-US" sz="1600" b="1" dirty="0" err="1" smtClean="0">
                <a:latin typeface="Courier New" charset="0"/>
                <a:ea typeface="Courier New" charset="0"/>
                <a:cs typeface="Courier New" charset="0"/>
              </a:rPr>
              <a:t>twitter.com</a:t>
            </a:r>
            <a:r>
              <a:rPr lang="en-US" sz="1600" b="1" dirty="0" smtClean="0">
                <a:latin typeface="Courier New" charset="0"/>
                <a:ea typeface="Courier New" charset="0"/>
                <a:cs typeface="Courier New" charset="0"/>
              </a:rPr>
              <a:t>/{HANDLE}/media</a:t>
            </a:r>
          </a:p>
          <a:p>
            <a:r>
              <a:rPr lang="en-US" dirty="0" smtClean="0"/>
              <a:t>Search for favorites from a particular user:</a:t>
            </a:r>
            <a:br>
              <a:rPr lang="en-US" dirty="0" smtClean="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twitter.com</a:t>
            </a:r>
            <a:r>
              <a:rPr lang="en-US" sz="1600" b="1" dirty="0" smtClean="0">
                <a:latin typeface="Courier New" charset="0"/>
                <a:ea typeface="Courier New" charset="0"/>
                <a:cs typeface="Courier New" charset="0"/>
              </a:rPr>
              <a:t>/{HANDLE}/favorites</a:t>
            </a:r>
            <a:endParaRPr lang="en-US" sz="1600" b="1" dirty="0">
              <a:latin typeface="Courier New" charset="0"/>
              <a:ea typeface="Courier New" charset="0"/>
              <a:cs typeface="Courier New" charset="0"/>
            </a:endParaRPr>
          </a:p>
          <a:p>
            <a:r>
              <a:rPr lang="en-US" dirty="0" smtClean="0"/>
              <a:t>Search for the first tweet from an account:</a:t>
            </a:r>
            <a:br>
              <a:rPr lang="en-US" dirty="0" smtClean="0"/>
            </a:br>
            <a:r>
              <a:rPr lang="en-US" sz="1600" b="1" dirty="0">
                <a:latin typeface="Courier New" charset="0"/>
                <a:ea typeface="Courier New" charset="0"/>
                <a:cs typeface="Courier New" charset="0"/>
              </a:rPr>
              <a:t>https</a:t>
            </a:r>
            <a:r>
              <a:rPr lang="en-US" sz="1600" b="1" dirty="0" smtClean="0">
                <a:latin typeface="Courier New" charset="0"/>
                <a:ea typeface="Courier New" charset="0"/>
                <a:cs typeface="Courier New" charset="0"/>
              </a:rPr>
              <a:t>://</a:t>
            </a:r>
            <a:r>
              <a:rPr lang="en-US" sz="1600" b="1" dirty="0" err="1" smtClean="0">
                <a:latin typeface="Courier New" charset="0"/>
                <a:ea typeface="Courier New" charset="0"/>
                <a:cs typeface="Courier New" charset="0"/>
              </a:rPr>
              <a:t>discover.twitter.com</a:t>
            </a:r>
            <a:r>
              <a:rPr lang="en-US" sz="1600" b="1" dirty="0" smtClean="0">
                <a:latin typeface="Courier New" charset="0"/>
                <a:ea typeface="Courier New" charset="0"/>
                <a:cs typeface="Courier New" charset="0"/>
              </a:rPr>
              <a:t>/first-tweet#{HANDLE}</a:t>
            </a:r>
          </a:p>
          <a:p>
            <a:r>
              <a:rPr lang="en-US" dirty="0" smtClean="0"/>
              <a:t>Search for all followers of an account:</a:t>
            </a:r>
            <a:br>
              <a:rPr lang="en-US" dirty="0" smtClean="0"/>
            </a:br>
            <a:r>
              <a:rPr lang="en-US" dirty="0" smtClean="0"/>
              <a:t>https://</a:t>
            </a:r>
            <a:r>
              <a:rPr lang="en-US" dirty="0" err="1" smtClean="0"/>
              <a:t>twitter.com</a:t>
            </a:r>
            <a:r>
              <a:rPr lang="en-US" dirty="0" smtClean="0"/>
              <a:t>/{HANDLE}/followers</a:t>
            </a:r>
            <a:endParaRPr lang="en-US" dirty="0"/>
          </a:p>
          <a:p>
            <a:r>
              <a:rPr lang="en-US" dirty="0" smtClean="0"/>
              <a:t>Search for tweets a user ”liked” from other accounts:</a:t>
            </a:r>
            <a:br>
              <a:rPr lang="en-US" dirty="0" smtClean="0"/>
            </a:br>
            <a:r>
              <a:rPr lang="en-US" dirty="0" smtClean="0"/>
              <a:t>https://</a:t>
            </a:r>
            <a:r>
              <a:rPr lang="en-US" dirty="0" err="1" smtClean="0"/>
              <a:t>twitter.com</a:t>
            </a:r>
            <a:r>
              <a:rPr lang="en-US" dirty="0" smtClean="0"/>
              <a:t>/{HANDLE}/likes</a:t>
            </a:r>
          </a:p>
        </p:txBody>
      </p:sp>
    </p:spTree>
    <p:extLst>
      <p:ext uri="{BB962C8B-B14F-4D97-AF65-F5344CB8AC3E}">
        <p14:creationId xmlns:p14="http://schemas.microsoft.com/office/powerpoint/2010/main" val="18498270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Twitter Dorking (Geolocation)</a:t>
            </a:r>
            <a:endParaRPr lang="en-US" dirty="0"/>
          </a:p>
        </p:txBody>
      </p:sp>
      <p:sp>
        <p:nvSpPr>
          <p:cNvPr id="3" name="Content Placeholder 2"/>
          <p:cNvSpPr>
            <a:spLocks noGrp="1"/>
          </p:cNvSpPr>
          <p:nvPr>
            <p:ph idx="1"/>
          </p:nvPr>
        </p:nvSpPr>
        <p:spPr/>
        <p:txBody>
          <a:bodyPr/>
          <a:lstStyle/>
          <a:p>
            <a:r>
              <a:rPr lang="en-US" dirty="0" smtClean="0"/>
              <a:t>First find a center point of your search.  You’ll need it in decimal notation.  Google </a:t>
            </a:r>
            <a:r>
              <a:rPr lang="en-US" dirty="0"/>
              <a:t>Maps is great for </a:t>
            </a:r>
            <a:r>
              <a:rPr lang="en-US" dirty="0" smtClean="0"/>
              <a:t>this; find your location, right-click, and choose “What is here” to see the decimal notation </a:t>
            </a:r>
            <a:r>
              <a:rPr lang="en-US" dirty="0" err="1" smtClean="0"/>
              <a:t>lat</a:t>
            </a:r>
            <a:r>
              <a:rPr lang="en-US" dirty="0" smtClean="0"/>
              <a:t>/long, or to just generically see for the centered point on your map check the address bar, e.g.:</a:t>
            </a:r>
            <a:br>
              <a:rPr lang="en-US" dirty="0" smtClean="0"/>
            </a:br>
            <a:r>
              <a:rPr lang="en-US" sz="1400" b="1" dirty="0" smtClean="0">
                <a:latin typeface="Courier New" charset="0"/>
                <a:ea typeface="Courier New" charset="0"/>
                <a:cs typeface="Courier New" charset="0"/>
              </a:rPr>
              <a:t>h</a:t>
            </a:r>
            <a:r>
              <a:rPr lang="mr-IN" sz="1400" b="1" dirty="0" err="1" smtClean="0">
                <a:latin typeface="Courier New" charset="0"/>
                <a:ea typeface="Courier New" charset="0"/>
                <a:cs typeface="Courier New" charset="0"/>
              </a:rPr>
              <a:t>ttps</a:t>
            </a:r>
            <a:r>
              <a:rPr lang="mr-IN" sz="1400" b="1" dirty="0">
                <a:latin typeface="Courier New" charset="0"/>
                <a:ea typeface="Courier New" charset="0"/>
                <a:cs typeface="Courier New" charset="0"/>
              </a:rPr>
              <a:t>://</a:t>
            </a:r>
            <a:r>
              <a:rPr lang="mr-IN" sz="1400" b="1" dirty="0" err="1">
                <a:latin typeface="Courier New" charset="0"/>
                <a:ea typeface="Courier New" charset="0"/>
                <a:cs typeface="Courier New" charset="0"/>
              </a:rPr>
              <a:t>www.google.com</a:t>
            </a:r>
            <a:r>
              <a:rPr lang="mr-IN" sz="1400" b="1" dirty="0">
                <a:latin typeface="Courier New" charset="0"/>
                <a:ea typeface="Courier New" charset="0"/>
                <a:cs typeface="Courier New" charset="0"/>
              </a:rPr>
              <a:t>/</a:t>
            </a:r>
            <a:r>
              <a:rPr lang="mr-IN" sz="1400" b="1" dirty="0" err="1">
                <a:latin typeface="Courier New" charset="0"/>
                <a:ea typeface="Courier New" charset="0"/>
                <a:cs typeface="Courier New" charset="0"/>
              </a:rPr>
              <a:t>maps</a:t>
            </a:r>
            <a:r>
              <a:rPr lang="mr-IN" sz="1400" b="1" dirty="0">
                <a:latin typeface="Courier New" charset="0"/>
                <a:ea typeface="Courier New" charset="0"/>
                <a:cs typeface="Courier New" charset="0"/>
              </a:rPr>
              <a:t>/</a:t>
            </a:r>
            <a:r>
              <a:rPr lang="mr-IN" sz="1400" b="1" dirty="0" err="1">
                <a:latin typeface="Courier New" charset="0"/>
                <a:ea typeface="Courier New" charset="0"/>
                <a:cs typeface="Courier New" charset="0"/>
              </a:rPr>
              <a:t>place</a:t>
            </a:r>
            <a:r>
              <a:rPr lang="mr-IN" sz="1400" b="1" dirty="0">
                <a:latin typeface="Courier New" charset="0"/>
                <a:ea typeface="Courier New" charset="0"/>
                <a:cs typeface="Courier New" charset="0"/>
              </a:rPr>
              <a:t>/</a:t>
            </a:r>
            <a:r>
              <a:rPr lang="mr-IN" sz="1400" b="1" dirty="0" err="1">
                <a:latin typeface="Courier New" charset="0"/>
                <a:ea typeface="Courier New" charset="0"/>
                <a:cs typeface="Courier New" charset="0"/>
              </a:rPr>
              <a:t>Topeka</a:t>
            </a:r>
            <a:r>
              <a:rPr lang="mr-IN" sz="1400" b="1" dirty="0">
                <a:latin typeface="Courier New" charset="0"/>
                <a:ea typeface="Courier New" charset="0"/>
                <a:cs typeface="Courier New" charset="0"/>
              </a:rPr>
              <a:t>,+KS/@</a:t>
            </a:r>
            <a:r>
              <a:rPr lang="mr-IN" sz="1400" b="1" u="sng" dirty="0">
                <a:solidFill>
                  <a:srgbClr val="FF0000"/>
                </a:solidFill>
                <a:latin typeface="Courier New" charset="0"/>
                <a:ea typeface="Courier New" charset="0"/>
                <a:cs typeface="Courier New" charset="0"/>
              </a:rPr>
              <a:t>39.0293081,-95.9063093</a:t>
            </a:r>
            <a:r>
              <a:rPr lang="mr-IN" sz="1400" b="1" dirty="0">
                <a:latin typeface="Courier New" charset="0"/>
                <a:ea typeface="Courier New" charset="0"/>
                <a:cs typeface="Courier New" charset="0"/>
              </a:rPr>
              <a:t>,14z/</a:t>
            </a:r>
            <a:r>
              <a:rPr lang="mr-IN" sz="1400" b="1" dirty="0" err="1">
                <a:latin typeface="Courier New" charset="0"/>
                <a:ea typeface="Courier New" charset="0"/>
                <a:cs typeface="Courier New" charset="0"/>
              </a:rPr>
              <a:t>data</a:t>
            </a:r>
            <a:r>
              <a:rPr lang="mr-IN" sz="1400" b="1" dirty="0">
                <a:latin typeface="Courier New" charset="0"/>
                <a:ea typeface="Courier New" charset="0"/>
                <a:cs typeface="Courier New" charset="0"/>
              </a:rPr>
              <a:t>=!4m5</a:t>
            </a:r>
            <a:r>
              <a:rPr lang="mr-IN" sz="1400" b="1" dirty="0" smtClean="0">
                <a:latin typeface="Courier New" charset="0"/>
                <a:ea typeface="Courier New" charset="0"/>
                <a:cs typeface="Courier New" charset="0"/>
              </a:rPr>
              <a:t>!</a:t>
            </a:r>
            <a:r>
              <a:rPr lang="en-US" sz="1400" b="1" dirty="0" smtClean="0">
                <a:latin typeface="Courier New" charset="0"/>
                <a:ea typeface="Courier New" charset="0"/>
                <a:cs typeface="Courier New" charset="0"/>
              </a:rPr>
              <a:t>{</a:t>
            </a:r>
            <a:r>
              <a:rPr lang="en-US" sz="1400" b="1" dirty="0" err="1" smtClean="0">
                <a:latin typeface="Courier New" charset="0"/>
                <a:ea typeface="Courier New" charset="0"/>
                <a:cs typeface="Courier New" charset="0"/>
              </a:rPr>
              <a:t>etc</a:t>
            </a:r>
            <a:r>
              <a:rPr lang="en-US" sz="1400" b="1" dirty="0" smtClean="0">
                <a:latin typeface="Courier New" charset="0"/>
                <a:ea typeface="Courier New" charset="0"/>
                <a:cs typeface="Courier New" charset="0"/>
              </a:rPr>
              <a:t>}</a:t>
            </a:r>
          </a:p>
          <a:p>
            <a:r>
              <a:rPr lang="en-US" dirty="0" smtClean="0"/>
              <a:t>Next, choose a radius for the search (miles or kilometers)</a:t>
            </a:r>
          </a:p>
          <a:p>
            <a:r>
              <a:rPr lang="en-US" dirty="0" smtClean="0"/>
              <a:t>Finally, </a:t>
            </a:r>
            <a:r>
              <a:rPr lang="en-US" dirty="0"/>
              <a:t>use this search:</a:t>
            </a:r>
            <a:br>
              <a:rPr lang="en-US" dirty="0"/>
            </a:br>
            <a:r>
              <a:rPr lang="en-US" sz="1400" b="1" dirty="0">
                <a:latin typeface="Courier New" charset="0"/>
                <a:ea typeface="Courier New" charset="0"/>
                <a:cs typeface="Courier New" charset="0"/>
              </a:rPr>
              <a:t>https://</a:t>
            </a:r>
            <a:r>
              <a:rPr lang="en-US" sz="1400" b="1" dirty="0" err="1" smtClean="0">
                <a:latin typeface="Courier New" charset="0"/>
                <a:ea typeface="Courier New" charset="0"/>
                <a:cs typeface="Courier New" charset="0"/>
              </a:rPr>
              <a:t>twitter.com</a:t>
            </a:r>
            <a:r>
              <a:rPr lang="en-US" sz="1400" b="1" dirty="0" smtClean="0">
                <a:latin typeface="Courier New" charset="0"/>
                <a:ea typeface="Courier New" charset="0"/>
                <a:cs typeface="Courier New" charset="0"/>
              </a:rPr>
              <a:t>/</a:t>
            </a:r>
            <a:r>
              <a:rPr lang="en-US" sz="1400" b="1" dirty="0" err="1" smtClean="0">
                <a:latin typeface="Courier New" charset="0"/>
                <a:ea typeface="Courier New" charset="0"/>
                <a:cs typeface="Courier New" charset="0"/>
              </a:rPr>
              <a:t>search?f</a:t>
            </a:r>
            <a:r>
              <a:rPr lang="en-US" sz="1400" b="1" dirty="0" smtClean="0">
                <a:latin typeface="Courier New" charset="0"/>
                <a:ea typeface="Courier New" charset="0"/>
                <a:cs typeface="Courier New" charset="0"/>
              </a:rPr>
              <a:t>=</a:t>
            </a:r>
            <a:r>
              <a:rPr lang="en-US" sz="1400" b="1" dirty="0" err="1" smtClean="0">
                <a:latin typeface="Courier New" charset="0"/>
                <a:ea typeface="Courier New" charset="0"/>
                <a:cs typeface="Courier New" charset="0"/>
              </a:rPr>
              <a:t>tweets&amp;q</a:t>
            </a:r>
            <a:r>
              <a:rPr lang="en-US" sz="1400" b="1" dirty="0" smtClean="0">
                <a:latin typeface="Courier New" charset="0"/>
                <a:ea typeface="Courier New" charset="0"/>
                <a:cs typeface="Courier New" charset="0"/>
              </a:rPr>
              <a:t>=geocode%3A{LAT}%2C{LONG}%2C{RADIUS}{“mi” or “km”}</a:t>
            </a:r>
            <a:r>
              <a:rPr lang="en-US" b="1" dirty="0" smtClean="0">
                <a:latin typeface="Courier New" charset="0"/>
                <a:ea typeface="Courier New" charset="0"/>
                <a:cs typeface="Courier New" charset="0"/>
              </a:rPr>
              <a:t/>
            </a:r>
            <a:br>
              <a:rPr lang="en-US" b="1" dirty="0" smtClean="0">
                <a:latin typeface="Courier New" charset="0"/>
                <a:ea typeface="Courier New" charset="0"/>
                <a:cs typeface="Courier New" charset="0"/>
              </a:rPr>
            </a:br>
            <a:r>
              <a:rPr lang="en-US" dirty="0"/>
              <a:t>Example:</a:t>
            </a:r>
            <a:r>
              <a:rPr lang="en-US" b="1" dirty="0" smtClean="0">
                <a:latin typeface="Courier New" charset="0"/>
                <a:ea typeface="Courier New" charset="0"/>
                <a:cs typeface="Courier New" charset="0"/>
              </a:rPr>
              <a:t/>
            </a:r>
            <a:br>
              <a:rPr lang="en-US" b="1" dirty="0" smtClean="0">
                <a:latin typeface="Courier New" charset="0"/>
                <a:ea typeface="Courier New" charset="0"/>
                <a:cs typeface="Courier New" charset="0"/>
              </a:rPr>
            </a:br>
            <a:r>
              <a:rPr lang="en-US" sz="1400" b="1" dirty="0" smtClean="0">
                <a:latin typeface="Courier New" charset="0"/>
                <a:ea typeface="Courier New" charset="0"/>
                <a:cs typeface="Courier New" charset="0"/>
              </a:rPr>
              <a:t>https</a:t>
            </a:r>
            <a:r>
              <a:rPr lang="en-US" sz="1400" b="1" dirty="0">
                <a:latin typeface="Courier New" charset="0"/>
                <a:ea typeface="Courier New" charset="0"/>
                <a:cs typeface="Courier New" charset="0"/>
              </a:rPr>
              <a:t>://</a:t>
            </a:r>
            <a:r>
              <a:rPr lang="en-US" sz="1400" b="1" dirty="0" err="1" smtClean="0">
                <a:latin typeface="Courier New" charset="0"/>
                <a:ea typeface="Courier New" charset="0"/>
                <a:cs typeface="Courier New" charset="0"/>
              </a:rPr>
              <a:t>twitter.com</a:t>
            </a:r>
            <a:r>
              <a:rPr lang="en-US" sz="1400" b="1" dirty="0" smtClean="0">
                <a:latin typeface="Courier New" charset="0"/>
                <a:ea typeface="Courier New" charset="0"/>
                <a:cs typeface="Courier New" charset="0"/>
              </a:rPr>
              <a:t>/</a:t>
            </a:r>
            <a:r>
              <a:rPr lang="en-US" sz="1400" b="1" dirty="0" err="1" smtClean="0">
                <a:latin typeface="Courier New" charset="0"/>
                <a:ea typeface="Courier New" charset="0"/>
                <a:cs typeface="Courier New" charset="0"/>
              </a:rPr>
              <a:t>search?f</a:t>
            </a:r>
            <a:r>
              <a:rPr lang="en-US" sz="1400" b="1" dirty="0" smtClean="0">
                <a:latin typeface="Courier New" charset="0"/>
                <a:ea typeface="Courier New" charset="0"/>
                <a:cs typeface="Courier New" charset="0"/>
              </a:rPr>
              <a:t>=</a:t>
            </a:r>
            <a:r>
              <a:rPr lang="en-US" sz="1400" b="1" dirty="0" err="1" smtClean="0">
                <a:latin typeface="Courier New" charset="0"/>
                <a:ea typeface="Courier New" charset="0"/>
                <a:cs typeface="Courier New" charset="0"/>
              </a:rPr>
              <a:t>tweets&amp;q</a:t>
            </a:r>
            <a:r>
              <a:rPr lang="en-US" sz="1400" b="1" dirty="0" smtClean="0">
                <a:latin typeface="Courier New" charset="0"/>
                <a:ea typeface="Courier New" charset="0"/>
                <a:cs typeface="Courier New" charset="0"/>
              </a:rPr>
              <a:t>=geocode%3A39.0293081%2C-95.9063093%2C8mi</a:t>
            </a:r>
          </a:p>
        </p:txBody>
      </p:sp>
    </p:spTree>
    <p:extLst>
      <p:ext uri="{BB962C8B-B14F-4D97-AF65-F5344CB8AC3E}">
        <p14:creationId xmlns:p14="http://schemas.microsoft.com/office/powerpoint/2010/main" val="2592719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Twitter Dorking (Third Party)</a:t>
            </a:r>
            <a:endParaRPr lang="en-US" dirty="0"/>
          </a:p>
        </p:txBody>
      </p:sp>
      <p:sp>
        <p:nvSpPr>
          <p:cNvPr id="3" name="Content Placeholder 2"/>
          <p:cNvSpPr>
            <a:spLocks noGrp="1"/>
          </p:cNvSpPr>
          <p:nvPr>
            <p:ph idx="1"/>
          </p:nvPr>
        </p:nvSpPr>
        <p:spPr/>
        <p:txBody>
          <a:bodyPr/>
          <a:lstStyle/>
          <a:p>
            <a:r>
              <a:rPr lang="en-US" dirty="0" smtClean="0"/>
              <a:t>Perform social analysis of tweets by user:</a:t>
            </a:r>
            <a:br>
              <a:rPr lang="en-US" dirty="0" smtClean="0"/>
            </a:br>
            <a:r>
              <a:rPr lang="en-US" sz="1600" b="1" dirty="0" smtClean="0">
                <a:latin typeface="Courier New" charset="0"/>
                <a:ea typeface="Courier New" charset="0"/>
                <a:cs typeface="Courier New" charset="0"/>
              </a:rPr>
              <a:t>https://</a:t>
            </a:r>
            <a:r>
              <a:rPr lang="en-US" sz="1600" b="1" dirty="0" err="1" smtClean="0">
                <a:latin typeface="Courier New" charset="0"/>
                <a:ea typeface="Courier New" charset="0"/>
                <a:cs typeface="Courier New" charset="0"/>
              </a:rPr>
              <a:t>socialbearing.com</a:t>
            </a:r>
            <a:r>
              <a:rPr lang="en-US" sz="1600" b="1" dirty="0" smtClean="0">
                <a:latin typeface="Courier New" charset="0"/>
                <a:ea typeface="Courier New" charset="0"/>
                <a:cs typeface="Courier New" charset="0"/>
              </a:rPr>
              <a:t>/search/user/{HANDLE}</a:t>
            </a:r>
          </a:p>
          <a:p>
            <a:r>
              <a:rPr lang="en-US" dirty="0" smtClean="0"/>
              <a:t>Perform statistical </a:t>
            </a:r>
            <a:r>
              <a:rPr lang="en-US" dirty="0" err="1" smtClean="0"/>
              <a:t>anaysis</a:t>
            </a:r>
            <a:r>
              <a:rPr lang="en-US" dirty="0" smtClean="0"/>
              <a:t> of tweets by user:</a:t>
            </a:r>
            <a:br>
              <a:rPr lang="en-US" dirty="0" smtClean="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foller.me</a:t>
            </a:r>
            <a:r>
              <a:rPr lang="en-US" sz="1600" b="1" dirty="0">
                <a:latin typeface="Courier New" charset="0"/>
                <a:ea typeface="Courier New" charset="0"/>
                <a:cs typeface="Courier New" charset="0"/>
              </a:rPr>
              <a:t>/{HANDLE}</a:t>
            </a:r>
          </a:p>
          <a:p>
            <a:r>
              <a:rPr lang="en-US" dirty="0" smtClean="0"/>
              <a:t>See history of archived tweets (find deleted tweets, both sent and mentioned):</a:t>
            </a:r>
            <a:br>
              <a:rPr lang="en-US" dirty="0" smtClean="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backtweets.com</a:t>
            </a:r>
            <a:r>
              <a:rPr lang="en-US" sz="1600" b="1" dirty="0">
                <a:latin typeface="Courier New" charset="0"/>
                <a:ea typeface="Courier New" charset="0"/>
                <a:cs typeface="Courier New" charset="0"/>
              </a:rPr>
              <a:t>/search/q={HANDLE}</a:t>
            </a:r>
          </a:p>
        </p:txBody>
      </p:sp>
    </p:spTree>
    <p:extLst>
      <p:ext uri="{BB962C8B-B14F-4D97-AF65-F5344CB8AC3E}">
        <p14:creationId xmlns:p14="http://schemas.microsoft.com/office/powerpoint/2010/main" val="2787299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Twitter Dorking (API Add-Ons)</a:t>
            </a:r>
            <a:endParaRPr lang="en-US" dirty="0"/>
          </a:p>
        </p:txBody>
      </p:sp>
      <p:sp>
        <p:nvSpPr>
          <p:cNvPr id="3" name="Content Placeholder 2"/>
          <p:cNvSpPr>
            <a:spLocks noGrp="1"/>
          </p:cNvSpPr>
          <p:nvPr>
            <p:ph idx="1"/>
          </p:nvPr>
        </p:nvSpPr>
        <p:spPr/>
        <p:txBody>
          <a:bodyPr/>
          <a:lstStyle/>
          <a:p>
            <a:r>
              <a:rPr lang="en-US" dirty="0" smtClean="0"/>
              <a:t>Change the sort type by including “</a:t>
            </a:r>
            <a:r>
              <a:rPr lang="en-US" dirty="0" err="1" smtClean="0"/>
              <a:t>result_type</a:t>
            </a:r>
            <a:r>
              <a:rPr lang="en-US" dirty="0" smtClean="0"/>
              <a:t>”, and specifying ”mixed” (default), “recent” (order by date/time), or “popular” (order by popularity).</a:t>
            </a:r>
            <a:br>
              <a:rPr lang="en-US" dirty="0" smtClean="0"/>
            </a:br>
            <a:endParaRPr lang="en-US" dirty="0" smtClean="0"/>
          </a:p>
          <a:p>
            <a:r>
              <a:rPr lang="en-US" dirty="0" smtClean="0"/>
              <a:t>Choose how many results to get per page (default is 15, max is 100) with the “count” parameter.</a:t>
            </a:r>
            <a:br>
              <a:rPr lang="en-US" dirty="0" smtClean="0"/>
            </a:br>
            <a:endParaRPr lang="en-US" dirty="0" smtClean="0"/>
          </a:p>
          <a:p>
            <a:r>
              <a:rPr lang="en-US" dirty="0" smtClean="0"/>
              <a:t>There’s a lot more via the API.  Crack in and enjoy!</a:t>
            </a:r>
          </a:p>
          <a:p>
            <a:endParaRPr lang="en-US" dirty="0"/>
          </a:p>
        </p:txBody>
      </p:sp>
    </p:spTree>
    <p:extLst>
      <p:ext uri="{BB962C8B-B14F-4D97-AF65-F5344CB8AC3E}">
        <p14:creationId xmlns:p14="http://schemas.microsoft.com/office/powerpoint/2010/main" val="16645417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 OSINT</a:t>
            </a:r>
            <a:endParaRPr lang="en-US" dirty="0"/>
          </a:p>
        </p:txBody>
      </p:sp>
      <p:sp>
        <p:nvSpPr>
          <p:cNvPr id="3" name="Content Placeholder 2"/>
          <p:cNvSpPr>
            <a:spLocks noGrp="1"/>
          </p:cNvSpPr>
          <p:nvPr>
            <p:ph idx="1"/>
          </p:nvPr>
        </p:nvSpPr>
        <p:spPr>
          <a:xfrm>
            <a:off x="838200" y="1825625"/>
            <a:ext cx="10515600" cy="4731586"/>
          </a:xfrm>
        </p:spPr>
        <p:txBody>
          <a:bodyPr>
            <a:normAutofit/>
          </a:bodyPr>
          <a:lstStyle/>
          <a:p>
            <a:r>
              <a:rPr lang="en-US" dirty="0" smtClean="0"/>
              <a:t>Find people by email:</a:t>
            </a:r>
            <a:br>
              <a:rPr lang="en-US" dirty="0" smtClean="0"/>
            </a:br>
            <a:r>
              <a:rPr lang="en-US" sz="1600" b="1" dirty="0" smtClean="0"/>
              <a:t>https://</a:t>
            </a:r>
            <a:r>
              <a:rPr lang="en-US" sz="1600" b="1" dirty="0" err="1" smtClean="0"/>
              <a:t>www.facebook.com</a:t>
            </a:r>
            <a:r>
              <a:rPr lang="en-US" sz="1600" b="1" dirty="0" smtClean="0"/>
              <a:t>/search/people/?q={EMAIL}</a:t>
            </a:r>
          </a:p>
          <a:p>
            <a:pPr>
              <a:lnSpc>
                <a:spcPct val="100000"/>
              </a:lnSpc>
            </a:pPr>
            <a:r>
              <a:rPr lang="en-US" dirty="0" smtClean="0"/>
              <a:t>Find people by cell phone:</a:t>
            </a:r>
            <a:br>
              <a:rPr lang="en-US" dirty="0" smtClean="0"/>
            </a:br>
            <a:r>
              <a:rPr lang="en-US" sz="1600" b="1" dirty="0"/>
              <a:t>https://</a:t>
            </a:r>
            <a:r>
              <a:rPr lang="en-US" sz="1600" b="1" dirty="0" err="1"/>
              <a:t>www.facebook.com</a:t>
            </a:r>
            <a:r>
              <a:rPr lang="en-US" sz="1600" b="1" dirty="0"/>
              <a:t>/search/people/?q=%2B{COUNTRY CODE}{PHONE NUMBER}</a:t>
            </a:r>
          </a:p>
          <a:p>
            <a:pPr>
              <a:lnSpc>
                <a:spcPct val="100000"/>
              </a:lnSpc>
            </a:pPr>
            <a:r>
              <a:rPr lang="en-US" dirty="0" smtClean="0"/>
              <a:t>Find people by </a:t>
            </a:r>
            <a:r>
              <a:rPr lang="en-US" dirty="0"/>
              <a:t>name:</a:t>
            </a:r>
            <a:br>
              <a:rPr lang="en-US" dirty="0"/>
            </a:br>
            <a:r>
              <a:rPr lang="en-US" sz="1600" b="1" dirty="0"/>
              <a:t>https://</a:t>
            </a:r>
            <a:r>
              <a:rPr lang="en-US" sz="1600" b="1" dirty="0" err="1"/>
              <a:t>www.facebook.com</a:t>
            </a:r>
            <a:r>
              <a:rPr lang="en-US" sz="1600" b="1" dirty="0"/>
              <a:t>/search/</a:t>
            </a:r>
            <a:r>
              <a:rPr lang="en-US" sz="1600" b="1" dirty="0" err="1"/>
              <a:t>str</a:t>
            </a:r>
            <a:r>
              <a:rPr lang="en-US" sz="1600" b="1" dirty="0"/>
              <a:t>/{NAME}%20{NAME}/users-named</a:t>
            </a:r>
          </a:p>
          <a:p>
            <a:pPr>
              <a:lnSpc>
                <a:spcPct val="100000"/>
              </a:lnSpc>
            </a:pPr>
            <a:r>
              <a:rPr lang="en-US" dirty="0" smtClean="0"/>
              <a:t>Find people by company:</a:t>
            </a:r>
            <a:br>
              <a:rPr lang="en-US" dirty="0" smtClean="0"/>
            </a:br>
            <a:r>
              <a:rPr lang="en-US" sz="1600" b="1" dirty="0"/>
              <a:t>https://</a:t>
            </a:r>
            <a:r>
              <a:rPr lang="en-US" sz="1600" b="1" dirty="0" err="1"/>
              <a:t>www.facebook.com</a:t>
            </a:r>
            <a:r>
              <a:rPr lang="en-US" sz="1600" b="1" dirty="0"/>
              <a:t>/search/</a:t>
            </a:r>
            <a:r>
              <a:rPr lang="en-US" sz="1600" b="1" dirty="0" err="1"/>
              <a:t>str</a:t>
            </a:r>
            <a:r>
              <a:rPr lang="en-US" sz="1600" b="1" dirty="0"/>
              <a:t>/{COMPANY}/</a:t>
            </a:r>
            <a:r>
              <a:rPr lang="en-US" sz="1600" b="1" dirty="0" smtClean="0"/>
              <a:t>pages-named/employees/present/intersect</a:t>
            </a:r>
            <a:br>
              <a:rPr lang="en-US" sz="1600" b="1" dirty="0" smtClean="0"/>
            </a:br>
            <a:r>
              <a:rPr lang="en-US" sz="1600" b="1" dirty="0" smtClean="0"/>
              <a:t>https</a:t>
            </a:r>
            <a:r>
              <a:rPr lang="en-US" sz="1600" b="1" dirty="0"/>
              <a:t>://</a:t>
            </a:r>
            <a:r>
              <a:rPr lang="en-US" sz="1600" b="1" dirty="0" err="1"/>
              <a:t>www.facebook.com</a:t>
            </a:r>
            <a:r>
              <a:rPr lang="en-US" sz="1600" b="1" dirty="0"/>
              <a:t>/search/</a:t>
            </a:r>
            <a:r>
              <a:rPr lang="en-US" sz="1600" b="1" dirty="0" err="1"/>
              <a:t>str</a:t>
            </a:r>
            <a:r>
              <a:rPr lang="en-US" sz="1600" b="1" dirty="0"/>
              <a:t>/{COMPANY}/</a:t>
            </a:r>
            <a:r>
              <a:rPr lang="en-US" sz="1600" b="1" dirty="0" smtClean="0"/>
              <a:t>pages-named/employees/past/intersect</a:t>
            </a:r>
            <a:endParaRPr lang="en-US" sz="1600" b="1" dirty="0"/>
          </a:p>
          <a:p>
            <a:r>
              <a:rPr lang="en-US" dirty="0" smtClean="0"/>
              <a:t>Find people by city they live(d) in:</a:t>
            </a:r>
            <a:br>
              <a:rPr lang="en-US" dirty="0" smtClean="0"/>
            </a:br>
            <a:r>
              <a:rPr lang="en-US" sz="1600" b="1" dirty="0">
                <a:solidFill>
                  <a:srgbClr val="E7E6E6"/>
                </a:solidFill>
              </a:rPr>
              <a:t> https://</a:t>
            </a:r>
            <a:r>
              <a:rPr lang="en-US" sz="1600" b="1" dirty="0" err="1">
                <a:solidFill>
                  <a:srgbClr val="E7E6E6"/>
                </a:solidFill>
              </a:rPr>
              <a:t>www.facebook.com</a:t>
            </a:r>
            <a:r>
              <a:rPr lang="en-US" sz="1600" b="1" dirty="0">
                <a:solidFill>
                  <a:srgbClr val="E7E6E6"/>
                </a:solidFill>
              </a:rPr>
              <a:t>/search/</a:t>
            </a:r>
            <a:r>
              <a:rPr lang="en-US" sz="1600" b="1" dirty="0" err="1">
                <a:solidFill>
                  <a:srgbClr val="E7E6E6"/>
                </a:solidFill>
              </a:rPr>
              <a:t>str</a:t>
            </a:r>
            <a:r>
              <a:rPr lang="en-US" sz="1600" b="1" dirty="0" smtClean="0">
                <a:solidFill>
                  <a:srgbClr val="E7E6E6"/>
                </a:solidFill>
              </a:rPr>
              <a:t>/{CITY}/pages-named/residents/present/intersect</a:t>
            </a:r>
            <a:br>
              <a:rPr lang="en-US" sz="1600" b="1" dirty="0" smtClean="0">
                <a:solidFill>
                  <a:srgbClr val="E7E6E6"/>
                </a:solidFill>
              </a:rPr>
            </a:br>
            <a:r>
              <a:rPr lang="en-US" sz="1600" b="1" dirty="0">
                <a:solidFill>
                  <a:srgbClr val="E7E6E6"/>
                </a:solidFill>
              </a:rPr>
              <a:t> https://</a:t>
            </a:r>
            <a:r>
              <a:rPr lang="en-US" sz="1600" b="1" dirty="0" err="1">
                <a:solidFill>
                  <a:srgbClr val="E7E6E6"/>
                </a:solidFill>
              </a:rPr>
              <a:t>www.facebook.com</a:t>
            </a:r>
            <a:r>
              <a:rPr lang="en-US" sz="1600" b="1" dirty="0">
                <a:solidFill>
                  <a:srgbClr val="E7E6E6"/>
                </a:solidFill>
              </a:rPr>
              <a:t>/search/</a:t>
            </a:r>
            <a:r>
              <a:rPr lang="en-US" sz="1600" b="1" dirty="0" err="1">
                <a:solidFill>
                  <a:srgbClr val="E7E6E6"/>
                </a:solidFill>
              </a:rPr>
              <a:t>str</a:t>
            </a:r>
            <a:r>
              <a:rPr lang="en-US" sz="1600" b="1" dirty="0">
                <a:solidFill>
                  <a:srgbClr val="E7E6E6"/>
                </a:solidFill>
              </a:rPr>
              <a:t>/{CITY}/</a:t>
            </a:r>
            <a:r>
              <a:rPr lang="en-US" sz="1600" b="1" dirty="0" smtClean="0">
                <a:solidFill>
                  <a:srgbClr val="E7E6E6"/>
                </a:solidFill>
              </a:rPr>
              <a:t>pages-named/residents/past/intersect</a:t>
            </a:r>
            <a:endParaRPr lang="en-US" dirty="0" smtClean="0"/>
          </a:p>
        </p:txBody>
      </p:sp>
    </p:spTree>
    <p:extLst>
      <p:ext uri="{BB962C8B-B14F-4D97-AF65-F5344CB8AC3E}">
        <p14:creationId xmlns:p14="http://schemas.microsoft.com/office/powerpoint/2010/main" val="1864598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 OSINT (Continued)</a:t>
            </a:r>
            <a:endParaRPr lang="en-US" dirty="0"/>
          </a:p>
        </p:txBody>
      </p:sp>
      <p:sp>
        <p:nvSpPr>
          <p:cNvPr id="3" name="Content Placeholder 2"/>
          <p:cNvSpPr>
            <a:spLocks noGrp="1"/>
          </p:cNvSpPr>
          <p:nvPr>
            <p:ph idx="1"/>
          </p:nvPr>
        </p:nvSpPr>
        <p:spPr/>
        <p:txBody>
          <a:bodyPr/>
          <a:lstStyle/>
          <a:p>
            <a:r>
              <a:rPr lang="en-US" dirty="0"/>
              <a:t>Find </a:t>
            </a:r>
            <a:r>
              <a:rPr lang="en-US" dirty="0" smtClean="0"/>
              <a:t>people by the school they attended</a:t>
            </a:r>
            <a:r>
              <a:rPr lang="en-US" dirty="0"/>
              <a:t>:</a:t>
            </a:r>
            <a:br>
              <a:rPr lang="en-US" dirty="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err="1">
                <a:latin typeface="Courier New" charset="0"/>
                <a:ea typeface="Courier New" charset="0"/>
                <a:cs typeface="Courier New" charset="0"/>
              </a:rPr>
              <a:t>str</a:t>
            </a:r>
            <a:r>
              <a:rPr lang="en-US" sz="1600" b="1" dirty="0" smtClean="0">
                <a:latin typeface="Courier New" charset="0"/>
                <a:ea typeface="Courier New" charset="0"/>
                <a:cs typeface="Courier New" charset="0"/>
              </a:rPr>
              <a:t>/{SCHOOL}/pages-named/students/intersect</a:t>
            </a:r>
          </a:p>
          <a:p>
            <a:r>
              <a:rPr lang="en-US" dirty="0" smtClean="0"/>
              <a:t>Find people who visited </a:t>
            </a:r>
            <a:r>
              <a:rPr lang="en-US" dirty="0"/>
              <a:t>a location:</a:t>
            </a:r>
            <a:br>
              <a:rPr lang="en-US" dirty="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err="1">
                <a:latin typeface="Courier New" charset="0"/>
                <a:ea typeface="Courier New" charset="0"/>
                <a:cs typeface="Courier New" charset="0"/>
              </a:rPr>
              <a:t>str</a:t>
            </a:r>
            <a:r>
              <a:rPr lang="en-US" sz="1600" b="1" dirty="0">
                <a:latin typeface="Courier New" charset="0"/>
                <a:ea typeface="Courier New" charset="0"/>
                <a:cs typeface="Courier New" charset="0"/>
              </a:rPr>
              <a:t>/{LOCATION}/pages-named/visitors/intersect</a:t>
            </a:r>
          </a:p>
          <a:p>
            <a:r>
              <a:rPr lang="en-US" dirty="0" smtClean="0"/>
              <a:t>Find people by year born (and optionally add gender):</a:t>
            </a:r>
            <a:r>
              <a:rPr lang="en-US" dirty="0"/>
              <a:t/>
            </a:r>
            <a:br>
              <a:rPr lang="en-US" dirty="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err="1">
                <a:latin typeface="Courier New" charset="0"/>
                <a:ea typeface="Courier New" charset="0"/>
                <a:cs typeface="Courier New" charset="0"/>
              </a:rPr>
              <a:t>str</a:t>
            </a:r>
            <a:r>
              <a:rPr lang="en-US" sz="1600" b="1" dirty="0">
                <a:latin typeface="Courier New" charset="0"/>
                <a:ea typeface="Courier New" charset="0"/>
                <a:cs typeface="Courier New" charset="0"/>
              </a:rPr>
              <a:t>/{YEAR}/</a:t>
            </a:r>
            <a:r>
              <a:rPr lang="en-US" sz="1600" b="1" dirty="0" smtClean="0">
                <a:latin typeface="Courier New" charset="0"/>
                <a:ea typeface="Courier New" charset="0"/>
                <a:cs typeface="Courier New" charset="0"/>
              </a:rPr>
              <a:t>date/users-born</a:t>
            </a:r>
            <a:br>
              <a:rPr lang="en-US" sz="1600" b="1" dirty="0" smtClean="0">
                <a:latin typeface="Courier New" charset="0"/>
                <a:ea typeface="Courier New" charset="0"/>
                <a:cs typeface="Courier New" charset="0"/>
              </a:rPr>
            </a:br>
            <a:r>
              <a:rPr lang="en-US" sz="1600" b="1" dirty="0" smtClean="0">
                <a:latin typeface="Courier New" charset="0"/>
                <a:ea typeface="Courier New" charset="0"/>
                <a:cs typeface="Courier New" charset="0"/>
              </a:rPr>
              <a:t>https</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err="1">
                <a:latin typeface="Courier New" charset="0"/>
                <a:ea typeface="Courier New" charset="0"/>
                <a:cs typeface="Courier New" charset="0"/>
              </a:rPr>
              <a:t>str</a:t>
            </a:r>
            <a:r>
              <a:rPr lang="en-US" sz="1600" b="1" dirty="0">
                <a:latin typeface="Courier New" charset="0"/>
                <a:ea typeface="Courier New" charset="0"/>
                <a:cs typeface="Courier New" charset="0"/>
              </a:rPr>
              <a:t>/{YEAR}/</a:t>
            </a:r>
            <a:r>
              <a:rPr lang="en-US" sz="1600" b="1" dirty="0" smtClean="0">
                <a:latin typeface="Courier New" charset="0"/>
                <a:ea typeface="Courier New" charset="0"/>
                <a:cs typeface="Courier New" charset="0"/>
              </a:rPr>
              <a:t>date/users-born/males/intersect </a:t>
            </a: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err="1">
                <a:latin typeface="Courier New" charset="0"/>
                <a:ea typeface="Courier New" charset="0"/>
                <a:cs typeface="Courier New" charset="0"/>
              </a:rPr>
              <a:t>str</a:t>
            </a:r>
            <a:r>
              <a:rPr lang="en-US" sz="1600" b="1" dirty="0">
                <a:latin typeface="Courier New" charset="0"/>
                <a:ea typeface="Courier New" charset="0"/>
                <a:cs typeface="Courier New" charset="0"/>
              </a:rPr>
              <a:t>/{YEAR}/</a:t>
            </a:r>
            <a:r>
              <a:rPr lang="en-US" sz="1600" b="1" dirty="0" smtClean="0">
                <a:latin typeface="Courier New" charset="0"/>
                <a:ea typeface="Courier New" charset="0"/>
                <a:cs typeface="Courier New" charset="0"/>
              </a:rPr>
              <a:t>date/users-born/females/intersect</a:t>
            </a:r>
            <a:endParaRPr lang="en-US" sz="1600" b="1" dirty="0">
              <a:latin typeface="Courier New" charset="0"/>
              <a:ea typeface="Courier New" charset="0"/>
              <a:cs typeface="Courier New" charset="0"/>
            </a:endParaRPr>
          </a:p>
          <a:p>
            <a:r>
              <a:rPr lang="en-US" dirty="0" smtClean="0"/>
              <a:t>Find people by age </a:t>
            </a:r>
            <a:r>
              <a:rPr lang="en-US" dirty="0"/>
              <a:t>range:</a:t>
            </a:r>
            <a:br>
              <a:rPr lang="en-US" dirty="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err="1">
                <a:latin typeface="Courier New" charset="0"/>
                <a:ea typeface="Courier New" charset="0"/>
                <a:cs typeface="Courier New" charset="0"/>
              </a:rPr>
              <a:t>str</a:t>
            </a:r>
            <a:r>
              <a:rPr lang="en-US" sz="1600" b="1" dirty="0">
                <a:latin typeface="Courier New" charset="0"/>
                <a:ea typeface="Courier New" charset="0"/>
                <a:cs typeface="Courier New" charset="0"/>
              </a:rPr>
              <a:t>/{MIN-AGE}/{MAX-AGE}/</a:t>
            </a:r>
            <a:r>
              <a:rPr lang="en-US" sz="1600" b="1" dirty="0" smtClean="0">
                <a:latin typeface="Courier New" charset="0"/>
                <a:ea typeface="Courier New" charset="0"/>
                <a:cs typeface="Courier New" charset="0"/>
              </a:rPr>
              <a:t>users-age-2</a:t>
            </a:r>
            <a:endParaRPr lang="en-US" sz="1600" b="1" dirty="0">
              <a:latin typeface="Courier New" charset="0"/>
              <a:ea typeface="Courier New" charset="0"/>
              <a:cs typeface="Courier New" charset="0"/>
            </a:endParaRPr>
          </a:p>
        </p:txBody>
      </p:sp>
    </p:spTree>
    <p:extLst>
      <p:ext uri="{BB962C8B-B14F-4D97-AF65-F5344CB8AC3E}">
        <p14:creationId xmlns:p14="http://schemas.microsoft.com/office/powerpoint/2010/main" val="2282059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 OSINT (Public/Shared Postings)</a:t>
            </a:r>
            <a:endParaRPr lang="en-US" dirty="0"/>
          </a:p>
        </p:txBody>
      </p:sp>
      <p:sp>
        <p:nvSpPr>
          <p:cNvPr id="3" name="Content Placeholder 2"/>
          <p:cNvSpPr>
            <a:spLocks noGrp="1"/>
          </p:cNvSpPr>
          <p:nvPr>
            <p:ph idx="1"/>
          </p:nvPr>
        </p:nvSpPr>
        <p:spPr/>
        <p:txBody>
          <a:bodyPr/>
          <a:lstStyle/>
          <a:p>
            <a:r>
              <a:rPr lang="en-US" dirty="0" smtClean="0"/>
              <a:t>Find </a:t>
            </a:r>
            <a:r>
              <a:rPr lang="en-US" dirty="0"/>
              <a:t>postings matching a keyword:</a:t>
            </a:r>
            <a:br>
              <a:rPr lang="en-US" dirty="0"/>
            </a:br>
            <a:r>
              <a:rPr lang="en-US" sz="1600" b="1" dirty="0" smtClean="0">
                <a:latin typeface="Courier New" charset="0"/>
                <a:ea typeface="Courier New" charset="0"/>
                <a:cs typeface="Courier New" charset="0"/>
              </a:rPr>
              <a:t>https</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err="1">
                <a:latin typeface="Courier New" charset="0"/>
                <a:ea typeface="Courier New" charset="0"/>
                <a:cs typeface="Courier New" charset="0"/>
              </a:rPr>
              <a:t>str</a:t>
            </a:r>
            <a:r>
              <a:rPr lang="en-US" sz="1600" b="1" dirty="0" smtClean="0">
                <a:latin typeface="Courier New" charset="0"/>
                <a:ea typeface="Courier New" charset="0"/>
                <a:cs typeface="Courier New" charset="0"/>
              </a:rPr>
              <a:t>/{KEYWORD}/stories-keyword</a:t>
            </a:r>
            <a:r>
              <a:rPr lang="en-US" sz="1600" b="1" dirty="0">
                <a:latin typeface="Courier New" charset="0"/>
                <a:ea typeface="Courier New" charset="0"/>
                <a:cs typeface="Courier New" charset="0"/>
              </a:rPr>
              <a:t/>
            </a:r>
            <a:br>
              <a:rPr lang="en-US" sz="1600" b="1" dirty="0">
                <a:latin typeface="Courier New" charset="0"/>
                <a:ea typeface="Courier New" charset="0"/>
                <a:cs typeface="Courier New" charset="0"/>
              </a:rPr>
            </a:br>
            <a:r>
              <a:rPr lang="en-US" sz="1600" b="1" dirty="0" smtClean="0">
                <a:latin typeface="Courier New" charset="0"/>
                <a:ea typeface="Courier New" charset="0"/>
                <a:cs typeface="Courier New" charset="0"/>
              </a:rPr>
              <a:t>https</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err="1">
                <a:latin typeface="Courier New" charset="0"/>
                <a:ea typeface="Courier New" charset="0"/>
                <a:cs typeface="Courier New" charset="0"/>
              </a:rPr>
              <a:t>str</a:t>
            </a:r>
            <a:r>
              <a:rPr lang="en-US" sz="1600" b="1" dirty="0" smtClean="0">
                <a:latin typeface="Courier New" charset="0"/>
                <a:ea typeface="Courier New" charset="0"/>
                <a:cs typeface="Courier New" charset="0"/>
              </a:rPr>
              <a:t>/{KEYWORD}/</a:t>
            </a:r>
            <a:r>
              <a:rPr lang="en-US" sz="1600" b="1" dirty="0" err="1" smtClean="0">
                <a:latin typeface="Courier New" charset="0"/>
                <a:ea typeface="Courier New" charset="0"/>
                <a:cs typeface="Courier New" charset="0"/>
              </a:rPr>
              <a:t>keywords_posts</a:t>
            </a:r>
            <a:endParaRPr lang="en-US" sz="1600" b="1" dirty="0">
              <a:latin typeface="Courier New" charset="0"/>
              <a:ea typeface="Courier New" charset="0"/>
              <a:cs typeface="Courier New" charset="0"/>
            </a:endParaRPr>
          </a:p>
          <a:p>
            <a:r>
              <a:rPr lang="en-US" dirty="0" smtClean="0"/>
              <a:t>Find photos matching a </a:t>
            </a:r>
            <a:r>
              <a:rPr lang="en-US" dirty="0"/>
              <a:t>keyword:</a:t>
            </a:r>
            <a:br>
              <a:rPr lang="en-US" dirty="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err="1">
                <a:latin typeface="Courier New" charset="0"/>
                <a:ea typeface="Courier New" charset="0"/>
                <a:cs typeface="Courier New" charset="0"/>
              </a:rPr>
              <a:t>str</a:t>
            </a:r>
            <a:r>
              <a:rPr lang="en-US" sz="1600" b="1" dirty="0">
                <a:latin typeface="Courier New" charset="0"/>
                <a:ea typeface="Courier New" charset="0"/>
                <a:cs typeface="Courier New" charset="0"/>
              </a:rPr>
              <a:t>/{KEYWORD}/photos-keyword</a:t>
            </a:r>
          </a:p>
          <a:p>
            <a:r>
              <a:rPr lang="en-US" dirty="0" smtClean="0"/>
              <a:t>Find </a:t>
            </a:r>
            <a:r>
              <a:rPr lang="en-US" dirty="0"/>
              <a:t>videos matching a </a:t>
            </a:r>
            <a:r>
              <a:rPr lang="en-US" dirty="0" smtClean="0"/>
              <a:t>keyword (Facebook or External Share):</a:t>
            </a:r>
            <a:r>
              <a:rPr lang="en-US" dirty="0"/>
              <a:t/>
            </a:r>
            <a:br>
              <a:rPr lang="en-US" dirty="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err="1">
                <a:latin typeface="Courier New" charset="0"/>
                <a:ea typeface="Courier New" charset="0"/>
                <a:cs typeface="Courier New" charset="0"/>
              </a:rPr>
              <a:t>str</a:t>
            </a:r>
            <a:r>
              <a:rPr lang="en-US" sz="1600" b="1" dirty="0">
                <a:latin typeface="Courier New" charset="0"/>
                <a:ea typeface="Courier New" charset="0"/>
                <a:cs typeface="Courier New" charset="0"/>
              </a:rPr>
              <a:t>/{KEYWORD}/videos-keyword</a:t>
            </a:r>
            <a:br>
              <a:rPr lang="en-US" sz="1600" b="1" dirty="0">
                <a:latin typeface="Courier New" charset="0"/>
                <a:ea typeface="Courier New" charset="0"/>
                <a:cs typeface="Courier New" charset="0"/>
              </a:rPr>
            </a:br>
            <a:r>
              <a:rPr lang="en-US" sz="1600" b="1" dirty="0" smtClean="0">
                <a:latin typeface="Courier New" charset="0"/>
                <a:ea typeface="Courier New" charset="0"/>
                <a:cs typeface="Courier New" charset="0"/>
              </a:rPr>
              <a:t>https</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err="1">
                <a:latin typeface="Courier New" charset="0"/>
                <a:ea typeface="Courier New" charset="0"/>
                <a:cs typeface="Courier New" charset="0"/>
              </a:rPr>
              <a:t>str</a:t>
            </a:r>
            <a:r>
              <a:rPr lang="en-US" sz="1600" b="1" dirty="0" smtClean="0">
                <a:latin typeface="Courier New" charset="0"/>
                <a:ea typeface="Courier New" charset="0"/>
                <a:cs typeface="Courier New" charset="0"/>
              </a:rPr>
              <a:t>/{KEYWORD}/videos-web</a:t>
            </a:r>
            <a:endParaRPr lang="en-US" sz="1600" b="1" dirty="0">
              <a:latin typeface="Courier New" charset="0"/>
              <a:ea typeface="Courier New" charset="0"/>
              <a:cs typeface="Courier New" charset="0"/>
            </a:endParaRPr>
          </a:p>
          <a:p>
            <a:r>
              <a:rPr lang="en-US" dirty="0" smtClean="0"/>
              <a:t>Find events matching </a:t>
            </a:r>
            <a:r>
              <a:rPr lang="en-US" dirty="0"/>
              <a:t>a keyword:</a:t>
            </a:r>
            <a:br>
              <a:rPr lang="en-US" dirty="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/search/events/?q={KEYWORD</a:t>
            </a:r>
            <a:r>
              <a:rPr lang="en-US" sz="1600" b="1" dirty="0" smtClean="0">
                <a:latin typeface="Courier New" charset="0"/>
                <a:ea typeface="Courier New" charset="0"/>
                <a:cs typeface="Courier New" charset="0"/>
              </a:rPr>
              <a:t>}</a:t>
            </a:r>
            <a:endParaRPr lang="en-US" sz="1600" b="1" dirty="0">
              <a:latin typeface="Courier New" charset="0"/>
              <a:ea typeface="Courier New" charset="0"/>
              <a:cs typeface="Courier New" charset="0"/>
            </a:endParaRPr>
          </a:p>
        </p:txBody>
      </p:sp>
    </p:spTree>
    <p:extLst>
      <p:ext uri="{BB962C8B-B14F-4D97-AF65-F5344CB8AC3E}">
        <p14:creationId xmlns:p14="http://schemas.microsoft.com/office/powerpoint/2010/main" val="1574931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 (Combining Searches</a:t>
            </a:r>
            <a:r>
              <a:rPr lang="en-US" dirty="0"/>
              <a:t>)</a:t>
            </a:r>
          </a:p>
        </p:txBody>
      </p:sp>
      <p:sp>
        <p:nvSpPr>
          <p:cNvPr id="3" name="Content Placeholder 2"/>
          <p:cNvSpPr>
            <a:spLocks noGrp="1"/>
          </p:cNvSpPr>
          <p:nvPr>
            <p:ph idx="1"/>
          </p:nvPr>
        </p:nvSpPr>
        <p:spPr/>
        <p:txBody>
          <a:bodyPr>
            <a:normAutofit/>
          </a:bodyPr>
          <a:lstStyle/>
          <a:p>
            <a:r>
              <a:rPr lang="en-US" dirty="0" smtClean="0"/>
              <a:t>Is just one of those previous searches not granular enough? Just join them together with the “intersect” directive!</a:t>
            </a:r>
            <a:br>
              <a:rPr lang="en-US" dirty="0" smtClean="0"/>
            </a:br>
            <a:r>
              <a:rPr lang="en-US" u="sng" dirty="0" smtClean="0"/>
              <a:t>Note: Don’t forget the trailing “intersect” or it won’t work!</a:t>
            </a:r>
          </a:p>
          <a:p>
            <a:r>
              <a:rPr lang="en-US" dirty="0" smtClean="0"/>
              <a:t>Example of people living in LOCATION who work for COMPANY:</a:t>
            </a:r>
            <a:r>
              <a:rPr lang="en-US" dirty="0"/>
              <a:t/>
            </a:r>
            <a:br>
              <a:rPr lang="en-US" dirty="0"/>
            </a:br>
            <a:r>
              <a:rPr lang="en-US" sz="1700" b="1" dirty="0">
                <a:latin typeface="Courier New" charset="0"/>
                <a:ea typeface="Courier New" charset="0"/>
                <a:cs typeface="Courier New" charset="0"/>
              </a:rPr>
              <a:t>https://</a:t>
            </a:r>
            <a:r>
              <a:rPr lang="en-US" sz="1700" b="1" dirty="0" err="1">
                <a:latin typeface="Courier New" charset="0"/>
                <a:ea typeface="Courier New" charset="0"/>
                <a:cs typeface="Courier New" charset="0"/>
              </a:rPr>
              <a:t>www.facebook.com</a:t>
            </a:r>
            <a:r>
              <a:rPr lang="en-US" sz="1700" b="1" dirty="0">
                <a:latin typeface="Courier New" charset="0"/>
                <a:ea typeface="Courier New" charset="0"/>
                <a:cs typeface="Courier New" charset="0"/>
              </a:rPr>
              <a:t>/search/</a:t>
            </a:r>
            <a:r>
              <a:rPr lang="en-US" sz="1700" b="1" dirty="0" err="1">
                <a:latin typeface="Courier New" charset="0"/>
                <a:ea typeface="Courier New" charset="0"/>
                <a:cs typeface="Courier New" charset="0"/>
              </a:rPr>
              <a:t>str</a:t>
            </a:r>
            <a:r>
              <a:rPr lang="en-US" sz="1700" b="1" dirty="0" smtClean="0">
                <a:latin typeface="Courier New" charset="0"/>
                <a:ea typeface="Courier New" charset="0"/>
                <a:cs typeface="Courier New" charset="0"/>
              </a:rPr>
              <a:t>/{LOCATION}/pages-named/residents/present/intersect/</a:t>
            </a:r>
            <a:r>
              <a:rPr lang="en-US" sz="1700" b="1" dirty="0" err="1" smtClean="0">
                <a:latin typeface="Courier New" charset="0"/>
                <a:ea typeface="Courier New" charset="0"/>
                <a:cs typeface="Courier New" charset="0"/>
              </a:rPr>
              <a:t>str</a:t>
            </a:r>
            <a:r>
              <a:rPr lang="en-US" sz="1700" b="1" dirty="0" smtClean="0">
                <a:latin typeface="Courier New" charset="0"/>
                <a:ea typeface="Courier New" charset="0"/>
                <a:cs typeface="Courier New" charset="0"/>
              </a:rPr>
              <a:t>/{COMPANY}/pages-named/employees/present/intersect</a:t>
            </a:r>
          </a:p>
          <a:p>
            <a:r>
              <a:rPr lang="en-US" dirty="0" smtClean="0"/>
              <a:t>Example of people working for COMPANY between AGES who attended SCHOOL:</a:t>
            </a:r>
            <a:br>
              <a:rPr lang="en-US" dirty="0" smtClean="0"/>
            </a:br>
            <a:r>
              <a:rPr lang="en-US" sz="1700" b="1" dirty="0">
                <a:latin typeface="Courier New" charset="0"/>
                <a:ea typeface="Courier New" charset="0"/>
                <a:cs typeface="Courier New" charset="0"/>
              </a:rPr>
              <a:t>https://</a:t>
            </a:r>
            <a:r>
              <a:rPr lang="en-US" sz="1700" b="1" dirty="0" err="1">
                <a:latin typeface="Courier New" charset="0"/>
                <a:ea typeface="Courier New" charset="0"/>
                <a:cs typeface="Courier New" charset="0"/>
              </a:rPr>
              <a:t>www.facebook.com</a:t>
            </a:r>
            <a:r>
              <a:rPr lang="en-US" sz="1700" b="1" dirty="0">
                <a:latin typeface="Courier New" charset="0"/>
                <a:ea typeface="Courier New" charset="0"/>
                <a:cs typeface="Courier New" charset="0"/>
              </a:rPr>
              <a:t>/search/</a:t>
            </a:r>
            <a:r>
              <a:rPr lang="en-US" sz="1700" b="1" dirty="0" err="1">
                <a:latin typeface="Courier New" charset="0"/>
                <a:ea typeface="Courier New" charset="0"/>
                <a:cs typeface="Courier New" charset="0"/>
              </a:rPr>
              <a:t>str</a:t>
            </a:r>
            <a:r>
              <a:rPr lang="en-US" sz="1700" b="1" dirty="0">
                <a:latin typeface="Courier New" charset="0"/>
                <a:ea typeface="Courier New" charset="0"/>
                <a:cs typeface="Courier New" charset="0"/>
              </a:rPr>
              <a:t>/25/30/users-age-2/intersect/</a:t>
            </a:r>
            <a:r>
              <a:rPr lang="en-US" sz="1700" b="1" dirty="0" err="1">
                <a:latin typeface="Courier New" charset="0"/>
                <a:ea typeface="Courier New" charset="0"/>
                <a:cs typeface="Courier New" charset="0"/>
              </a:rPr>
              <a:t>str</a:t>
            </a:r>
            <a:r>
              <a:rPr lang="en-US" sz="1700" b="1" dirty="0">
                <a:latin typeface="Courier New" charset="0"/>
                <a:ea typeface="Courier New" charset="0"/>
                <a:cs typeface="Courier New" charset="0"/>
              </a:rPr>
              <a:t>/Celanese/pages-named/employees/present/intersect/</a:t>
            </a:r>
            <a:r>
              <a:rPr lang="en-US" sz="1700" b="1" dirty="0" err="1">
                <a:latin typeface="Courier New" charset="0"/>
                <a:ea typeface="Courier New" charset="0"/>
                <a:cs typeface="Courier New" charset="0"/>
              </a:rPr>
              <a:t>str</a:t>
            </a:r>
            <a:r>
              <a:rPr lang="en-US" sz="1700" b="1" dirty="0">
                <a:latin typeface="Courier New" charset="0"/>
                <a:ea typeface="Courier New" charset="0"/>
                <a:cs typeface="Courier New" charset="0"/>
              </a:rPr>
              <a:t>/Jacinto/pages-named/students/intersect</a:t>
            </a:r>
          </a:p>
        </p:txBody>
      </p:sp>
    </p:spTree>
    <p:extLst>
      <p:ext uri="{BB962C8B-B14F-4D97-AF65-F5344CB8AC3E}">
        <p14:creationId xmlns:p14="http://schemas.microsoft.com/office/powerpoint/2010/main" val="1222848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 Dorking (User Numbers)</a:t>
            </a:r>
            <a:endParaRPr lang="en-US" dirty="0"/>
          </a:p>
        </p:txBody>
      </p:sp>
      <p:sp>
        <p:nvSpPr>
          <p:cNvPr id="3" name="Content Placeholder 2"/>
          <p:cNvSpPr>
            <a:spLocks noGrp="1"/>
          </p:cNvSpPr>
          <p:nvPr>
            <p:ph idx="1"/>
          </p:nvPr>
        </p:nvSpPr>
        <p:spPr/>
        <p:txBody>
          <a:bodyPr>
            <a:normAutofit/>
          </a:bodyPr>
          <a:lstStyle/>
          <a:p>
            <a:r>
              <a:rPr lang="en-US" dirty="0" smtClean="0"/>
              <a:t>Scared yet?  We haven’t even gotten to the fun part.</a:t>
            </a:r>
          </a:p>
          <a:p>
            <a:r>
              <a:rPr lang="en-US" dirty="0" smtClean="0"/>
              <a:t>The </a:t>
            </a:r>
            <a:r>
              <a:rPr lang="en-US" dirty="0"/>
              <a:t>real power of Facebook searching is gained when you have the </a:t>
            </a:r>
            <a:r>
              <a:rPr lang="en-US" dirty="0" smtClean="0"/>
              <a:t>user/page/group/video stream </a:t>
            </a:r>
            <a:r>
              <a:rPr lang="en-US" dirty="0"/>
              <a:t>number, however.  So use one of the </a:t>
            </a:r>
            <a:r>
              <a:rPr lang="en-US" dirty="0" smtClean="0"/>
              <a:t>previous searches to locate the target, then grab that as follows:</a:t>
            </a:r>
          </a:p>
          <a:p>
            <a:pPr lvl="1"/>
            <a:r>
              <a:rPr lang="en-US" dirty="0" smtClean="0"/>
              <a:t>Go to the </a:t>
            </a:r>
            <a:r>
              <a:rPr lang="en-US" dirty="0"/>
              <a:t>URL for </a:t>
            </a:r>
            <a:r>
              <a:rPr lang="en-US" dirty="0" smtClean="0"/>
              <a:t>the target, </a:t>
            </a:r>
            <a:r>
              <a:rPr lang="en-US" dirty="0"/>
              <a:t>e.g. https://</a:t>
            </a:r>
            <a:r>
              <a:rPr lang="en-US" dirty="0" err="1" smtClean="0"/>
              <a:t>www.facebook.com</a:t>
            </a:r>
            <a:r>
              <a:rPr lang="en-US" dirty="0" smtClean="0"/>
              <a:t>/</a:t>
            </a:r>
            <a:r>
              <a:rPr lang="en-US" dirty="0" err="1" smtClean="0"/>
              <a:t>fake.user.demo</a:t>
            </a:r>
            <a:endParaRPr lang="en-US" dirty="0" smtClean="0"/>
          </a:p>
          <a:p>
            <a:pPr lvl="1"/>
            <a:r>
              <a:rPr lang="en-US" dirty="0" smtClean="0"/>
              <a:t>Next, view source.</a:t>
            </a:r>
          </a:p>
          <a:p>
            <a:pPr lvl="1"/>
            <a:r>
              <a:rPr lang="en-US" dirty="0" smtClean="0"/>
              <a:t>Finally, look for “</a:t>
            </a:r>
            <a:r>
              <a:rPr lang="en-US" dirty="0" err="1" smtClean="0"/>
              <a:t>entity_id</a:t>
            </a:r>
            <a:r>
              <a:rPr lang="en-US" dirty="0" smtClean="0"/>
              <a:t>” and the value of that entry is the number.</a:t>
            </a:r>
          </a:p>
          <a:p>
            <a:endParaRPr lang="en-US" dirty="0" smtClean="0"/>
          </a:p>
          <a:p>
            <a:r>
              <a:rPr lang="en-US" dirty="0" smtClean="0"/>
              <a:t>Bonus points for scripting it to grab that small snippet in under 10 lines!</a:t>
            </a:r>
          </a:p>
        </p:txBody>
      </p:sp>
    </p:spTree>
    <p:extLst>
      <p:ext uri="{BB962C8B-B14F-4D97-AF65-F5344CB8AC3E}">
        <p14:creationId xmlns:p14="http://schemas.microsoft.com/office/powerpoint/2010/main" val="11226777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 Dorking (Places, Events, and Likes)</a:t>
            </a:r>
            <a:endParaRPr lang="en-US" dirty="0"/>
          </a:p>
        </p:txBody>
      </p:sp>
      <p:sp>
        <p:nvSpPr>
          <p:cNvPr id="3" name="Content Placeholder 2"/>
          <p:cNvSpPr>
            <a:spLocks noGrp="1"/>
          </p:cNvSpPr>
          <p:nvPr>
            <p:ph idx="1"/>
          </p:nvPr>
        </p:nvSpPr>
        <p:spPr>
          <a:xfrm>
            <a:off x="838199" y="1825625"/>
            <a:ext cx="11241505" cy="4827838"/>
          </a:xfrm>
        </p:spPr>
        <p:txBody>
          <a:bodyPr>
            <a:normAutofit/>
          </a:bodyPr>
          <a:lstStyle/>
          <a:p>
            <a:r>
              <a:rPr lang="en-US" dirty="0"/>
              <a:t>View </a:t>
            </a:r>
            <a:r>
              <a:rPr lang="en-US" dirty="0" smtClean="0"/>
              <a:t>where they’ve been:</a:t>
            </a:r>
            <a:r>
              <a:rPr lang="en-US" dirty="0"/>
              <a:t/>
            </a:r>
            <a:br>
              <a:rPr lang="en-US" dirty="0"/>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smtClean="0">
                <a:latin typeface="Courier New" charset="0"/>
                <a:ea typeface="Courier New" charset="0"/>
                <a:cs typeface="Courier New" charset="0"/>
              </a:rPr>
              <a:t>/{ENTNUM}/places-visited/</a:t>
            </a:r>
            <a:br>
              <a:rPr lang="en-US" sz="1600" b="1" dirty="0" smtClean="0">
                <a:latin typeface="Courier New" charset="0"/>
                <a:ea typeface="Courier New" charset="0"/>
                <a:cs typeface="Courier New" charset="0"/>
              </a:rPr>
            </a:br>
            <a:r>
              <a:rPr lang="en-US" sz="1600" b="1" dirty="0" smtClean="0">
                <a:latin typeface="Courier New" charset="0"/>
                <a:ea typeface="Courier New" charset="0"/>
                <a:cs typeface="Courier New" charset="0"/>
              </a:rPr>
              <a:t>https</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smtClean="0">
                <a:latin typeface="Courier New" charset="0"/>
                <a:ea typeface="Courier New" charset="0"/>
                <a:cs typeface="Courier New" charset="0"/>
              </a:rPr>
              <a:t>/</a:t>
            </a:r>
            <a:r>
              <a:rPr lang="en-US" sz="1600" b="1" dirty="0">
                <a:latin typeface="Courier New" charset="0"/>
                <a:ea typeface="Courier New" charset="0"/>
                <a:cs typeface="Courier New" charset="0"/>
              </a:rPr>
              <a:t>{ENTNUM}</a:t>
            </a:r>
            <a:r>
              <a:rPr lang="en-US" sz="1600" b="1" dirty="0" smtClean="0">
                <a:latin typeface="Courier New" charset="0"/>
                <a:ea typeface="Courier New" charset="0"/>
                <a:cs typeface="Courier New" charset="0"/>
              </a:rPr>
              <a:t>/recent-places-visited/</a:t>
            </a:r>
            <a:br>
              <a:rPr lang="en-US" sz="1600" b="1" dirty="0" smtClean="0">
                <a:latin typeface="Courier New" charset="0"/>
                <a:ea typeface="Courier New" charset="0"/>
                <a:cs typeface="Courier New" charset="0"/>
              </a:rPr>
            </a:br>
            <a:r>
              <a:rPr lang="en-US" sz="1600" b="1" dirty="0" smtClean="0">
                <a:latin typeface="Courier New" charset="0"/>
                <a:ea typeface="Courier New" charset="0"/>
                <a:cs typeface="Courier New" charset="0"/>
              </a:rPr>
              <a:t>https</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smtClean="0">
                <a:latin typeface="Courier New" charset="0"/>
                <a:ea typeface="Courier New" charset="0"/>
                <a:cs typeface="Courier New" charset="0"/>
              </a:rPr>
              <a:t>/{</a:t>
            </a:r>
            <a:r>
              <a:rPr lang="en-US" sz="1600" b="1" dirty="0">
                <a:latin typeface="Courier New" charset="0"/>
                <a:ea typeface="Courier New" charset="0"/>
                <a:cs typeface="Courier New" charset="0"/>
              </a:rPr>
              <a:t>ENTNUM</a:t>
            </a:r>
            <a:r>
              <a:rPr lang="en-US" sz="1600" b="1" dirty="0" smtClean="0">
                <a:latin typeface="Courier New" charset="0"/>
                <a:ea typeface="Courier New" charset="0"/>
                <a:cs typeface="Courier New" charset="0"/>
              </a:rPr>
              <a:t>}/places-checked-in/</a:t>
            </a:r>
          </a:p>
          <a:p>
            <a:r>
              <a:rPr lang="en-US" dirty="0" smtClean="0"/>
              <a:t>View their events and if </a:t>
            </a:r>
            <a:r>
              <a:rPr lang="en-US" dirty="0"/>
              <a:t>they attended</a:t>
            </a:r>
            <a:r>
              <a:rPr lang="en-US" dirty="0" smtClean="0"/>
              <a:t>:</a:t>
            </a:r>
            <a:br>
              <a:rPr lang="en-US" dirty="0" smtClean="0"/>
            </a:br>
            <a:r>
              <a:rPr lang="en-US" sz="1400" b="1" dirty="0" smtClean="0">
                <a:latin typeface="Courier New" charset="0"/>
                <a:ea typeface="Courier New" charset="0"/>
                <a:cs typeface="Courier New" charset="0"/>
              </a:rPr>
              <a:t>https</a:t>
            </a:r>
            <a:r>
              <a:rPr lang="en-US" sz="1400" b="1" dirty="0">
                <a:latin typeface="Courier New" charset="0"/>
                <a:ea typeface="Courier New" charset="0"/>
                <a:cs typeface="Courier New" charset="0"/>
              </a:rPr>
              <a:t>://</a:t>
            </a:r>
            <a:r>
              <a:rPr lang="en-US" sz="1400" b="1" dirty="0" err="1">
                <a:latin typeface="Courier New" charset="0"/>
                <a:ea typeface="Courier New" charset="0"/>
                <a:cs typeface="Courier New" charset="0"/>
              </a:rPr>
              <a:t>www.facebook.com</a:t>
            </a:r>
            <a:r>
              <a:rPr lang="en-US" sz="1400" b="1" dirty="0">
                <a:latin typeface="Courier New" charset="0"/>
                <a:ea typeface="Courier New" charset="0"/>
                <a:cs typeface="Courier New" charset="0"/>
              </a:rPr>
              <a:t>/search/</a:t>
            </a:r>
            <a:r>
              <a:rPr lang="en-US" sz="1400" b="1" dirty="0" err="1">
                <a:latin typeface="Courier New" charset="0"/>
                <a:ea typeface="Courier New" charset="0"/>
                <a:cs typeface="Courier New" charset="0"/>
              </a:rPr>
              <a:t>str</a:t>
            </a:r>
            <a:r>
              <a:rPr lang="en-US" sz="1400" b="1" dirty="0" smtClean="0">
                <a:latin typeface="Courier New" charset="0"/>
                <a:ea typeface="Courier New" charset="0"/>
                <a:cs typeface="Courier New" charset="0"/>
              </a:rPr>
              <a:t>/{</a:t>
            </a:r>
            <a:r>
              <a:rPr lang="en-US" sz="1400" b="1" dirty="0">
                <a:latin typeface="Courier New" charset="0"/>
                <a:ea typeface="Courier New" charset="0"/>
                <a:cs typeface="Courier New" charset="0"/>
              </a:rPr>
              <a:t>ENTNUM</a:t>
            </a:r>
            <a:r>
              <a:rPr lang="en-US" sz="1400" b="1" dirty="0" smtClean="0">
                <a:latin typeface="Courier New" charset="0"/>
                <a:ea typeface="Courier New" charset="0"/>
                <a:cs typeface="Courier New" charset="0"/>
              </a:rPr>
              <a:t>}/events-invited/{YEAR}/</a:t>
            </a:r>
            <a:r>
              <a:rPr lang="en-US" sz="1400" b="1" dirty="0">
                <a:latin typeface="Courier New" charset="0"/>
                <a:ea typeface="Courier New" charset="0"/>
                <a:cs typeface="Courier New" charset="0"/>
              </a:rPr>
              <a:t>date/events/intersect/</a:t>
            </a:r>
            <a:br>
              <a:rPr lang="en-US" sz="1400" b="1" dirty="0">
                <a:latin typeface="Courier New" charset="0"/>
                <a:ea typeface="Courier New" charset="0"/>
                <a:cs typeface="Courier New" charset="0"/>
              </a:rPr>
            </a:br>
            <a:r>
              <a:rPr lang="en-US" sz="1400" b="1" dirty="0" smtClean="0">
                <a:latin typeface="Courier New" charset="0"/>
                <a:ea typeface="Courier New" charset="0"/>
                <a:cs typeface="Courier New" charset="0"/>
              </a:rPr>
              <a:t>https</a:t>
            </a:r>
            <a:r>
              <a:rPr lang="en-US" sz="1400" b="1" dirty="0">
                <a:latin typeface="Courier New" charset="0"/>
                <a:ea typeface="Courier New" charset="0"/>
                <a:cs typeface="Courier New" charset="0"/>
              </a:rPr>
              <a:t>://</a:t>
            </a:r>
            <a:r>
              <a:rPr lang="en-US" sz="1400" b="1" dirty="0" err="1">
                <a:latin typeface="Courier New" charset="0"/>
                <a:ea typeface="Courier New" charset="0"/>
                <a:cs typeface="Courier New" charset="0"/>
              </a:rPr>
              <a:t>www.facebook.com</a:t>
            </a:r>
            <a:r>
              <a:rPr lang="en-US" sz="1400" b="1" dirty="0">
                <a:latin typeface="Courier New" charset="0"/>
                <a:ea typeface="Courier New" charset="0"/>
                <a:cs typeface="Courier New" charset="0"/>
              </a:rPr>
              <a:t>/search/</a:t>
            </a:r>
            <a:r>
              <a:rPr lang="en-US" sz="1400" b="1" dirty="0" err="1">
                <a:latin typeface="Courier New" charset="0"/>
                <a:ea typeface="Courier New" charset="0"/>
                <a:cs typeface="Courier New" charset="0"/>
              </a:rPr>
              <a:t>str</a:t>
            </a:r>
            <a:r>
              <a:rPr lang="en-US" sz="1400" b="1" dirty="0" smtClean="0">
                <a:latin typeface="Courier New" charset="0"/>
                <a:ea typeface="Courier New" charset="0"/>
                <a:cs typeface="Courier New" charset="0"/>
              </a:rPr>
              <a:t>/{</a:t>
            </a:r>
            <a:r>
              <a:rPr lang="en-US" sz="1400" b="1" dirty="0">
                <a:latin typeface="Courier New" charset="0"/>
                <a:ea typeface="Courier New" charset="0"/>
                <a:cs typeface="Courier New" charset="0"/>
              </a:rPr>
              <a:t>ENTNUM</a:t>
            </a:r>
            <a:r>
              <a:rPr lang="en-US" sz="1400" b="1" dirty="0" smtClean="0">
                <a:latin typeface="Courier New" charset="0"/>
                <a:ea typeface="Courier New" charset="0"/>
                <a:cs typeface="Courier New" charset="0"/>
              </a:rPr>
              <a:t>}/events-joined/{YEAR}/date/events/intersect/</a:t>
            </a:r>
            <a:br>
              <a:rPr lang="en-US" sz="1400" b="1" dirty="0" smtClean="0">
                <a:latin typeface="Courier New" charset="0"/>
                <a:ea typeface="Courier New" charset="0"/>
                <a:cs typeface="Courier New" charset="0"/>
              </a:rPr>
            </a:br>
            <a:r>
              <a:rPr lang="en-US" sz="1400" b="1" dirty="0" smtClean="0">
                <a:latin typeface="Courier New" charset="0"/>
                <a:ea typeface="Courier New" charset="0"/>
                <a:cs typeface="Courier New" charset="0"/>
              </a:rPr>
              <a:t>https</a:t>
            </a:r>
            <a:r>
              <a:rPr lang="en-US" sz="1400" b="1" dirty="0">
                <a:latin typeface="Courier New" charset="0"/>
                <a:ea typeface="Courier New" charset="0"/>
                <a:cs typeface="Courier New" charset="0"/>
              </a:rPr>
              <a:t>://</a:t>
            </a:r>
            <a:r>
              <a:rPr lang="en-US" sz="1400" b="1" dirty="0" err="1">
                <a:latin typeface="Courier New" charset="0"/>
                <a:ea typeface="Courier New" charset="0"/>
                <a:cs typeface="Courier New" charset="0"/>
              </a:rPr>
              <a:t>www.facebook.com</a:t>
            </a:r>
            <a:r>
              <a:rPr lang="en-US" sz="1400" b="1" dirty="0">
                <a:latin typeface="Courier New" charset="0"/>
                <a:ea typeface="Courier New" charset="0"/>
                <a:cs typeface="Courier New" charset="0"/>
              </a:rPr>
              <a:t>/search</a:t>
            </a:r>
            <a:r>
              <a:rPr lang="en-US" sz="1400" b="1" dirty="0" smtClean="0">
                <a:latin typeface="Courier New" charset="0"/>
                <a:ea typeface="Courier New" charset="0"/>
                <a:cs typeface="Courier New" charset="0"/>
              </a:rPr>
              <a:t>/{ENTNUM}/events</a:t>
            </a:r>
            <a:endParaRPr lang="en-US" sz="1400" b="1" dirty="0">
              <a:latin typeface="Courier New" charset="0"/>
              <a:ea typeface="Courier New" charset="0"/>
              <a:cs typeface="Courier New" charset="0"/>
            </a:endParaRPr>
          </a:p>
          <a:p>
            <a:r>
              <a:rPr lang="en-US" dirty="0" smtClean="0"/>
              <a:t>What they like:</a:t>
            </a:r>
            <a:br>
              <a:rPr lang="en-US" dirty="0" smtClean="0"/>
            </a:br>
            <a:r>
              <a:rPr lang="en-US" sz="1600" b="1" dirty="0">
                <a:solidFill>
                  <a:srgbClr val="E7E6E6"/>
                </a:solidFill>
                <a:latin typeface="Courier New" charset="0"/>
                <a:ea typeface="Courier New" charset="0"/>
                <a:cs typeface="Courier New" charset="0"/>
              </a:rPr>
              <a:t>https://</a:t>
            </a:r>
            <a:r>
              <a:rPr lang="en-US" sz="1600" b="1" dirty="0" err="1">
                <a:solidFill>
                  <a:srgbClr val="E7E6E6"/>
                </a:solidFill>
                <a:latin typeface="Courier New" charset="0"/>
                <a:ea typeface="Courier New" charset="0"/>
                <a:cs typeface="Courier New" charset="0"/>
              </a:rPr>
              <a:t>www.facebook.com</a:t>
            </a:r>
            <a:r>
              <a:rPr lang="en-US" sz="1600" b="1" dirty="0">
                <a:solidFill>
                  <a:srgbClr val="E7E6E6"/>
                </a:solidFill>
                <a:latin typeface="Courier New" charset="0"/>
                <a:ea typeface="Courier New" charset="0"/>
                <a:cs typeface="Courier New" charset="0"/>
              </a:rPr>
              <a:t>/search/{ENTNUM}/places-liked</a:t>
            </a:r>
            <a:r>
              <a:rPr lang="en-US" sz="1600" b="1" dirty="0" smtClean="0">
                <a:solidFill>
                  <a:srgbClr val="E7E6E6"/>
                </a:solidFill>
                <a:latin typeface="Courier New" charset="0"/>
                <a:ea typeface="Courier New" charset="0"/>
                <a:cs typeface="Courier New" charset="0"/>
              </a:rPr>
              <a:t>/</a:t>
            </a:r>
            <a:br>
              <a:rPr lang="en-US" sz="1600" b="1" dirty="0" smtClean="0">
                <a:solidFill>
                  <a:srgbClr val="E7E6E6"/>
                </a:solidFill>
                <a:latin typeface="Courier New" charset="0"/>
                <a:ea typeface="Courier New" charset="0"/>
                <a:cs typeface="Courier New" charset="0"/>
              </a:rPr>
            </a:br>
            <a:r>
              <a:rPr lang="en-US" sz="1600" b="1" dirty="0" smtClean="0">
                <a:solidFill>
                  <a:srgbClr val="E7E6E6"/>
                </a:solidFill>
                <a:latin typeface="Courier New" charset="0"/>
                <a:ea typeface="Courier New" charset="0"/>
                <a:cs typeface="Courier New" charset="0"/>
              </a:rPr>
              <a:t>https</a:t>
            </a:r>
            <a:r>
              <a:rPr lang="en-US" sz="1600" b="1" dirty="0">
                <a:solidFill>
                  <a:srgbClr val="E7E6E6"/>
                </a:solidFill>
                <a:latin typeface="Courier New" charset="0"/>
                <a:ea typeface="Courier New" charset="0"/>
                <a:cs typeface="Courier New" charset="0"/>
              </a:rPr>
              <a:t>://</a:t>
            </a:r>
            <a:r>
              <a:rPr lang="en-US" sz="1600" b="1" dirty="0" err="1">
                <a:solidFill>
                  <a:srgbClr val="E7E6E6"/>
                </a:solidFill>
                <a:latin typeface="Courier New" charset="0"/>
                <a:ea typeface="Courier New" charset="0"/>
                <a:cs typeface="Courier New" charset="0"/>
              </a:rPr>
              <a:t>www.facebook.com</a:t>
            </a:r>
            <a:r>
              <a:rPr lang="en-US" sz="1600" b="1" dirty="0">
                <a:solidFill>
                  <a:srgbClr val="E7E6E6"/>
                </a:solidFill>
                <a:latin typeface="Courier New" charset="0"/>
                <a:ea typeface="Courier New" charset="0"/>
                <a:cs typeface="Courier New" charset="0"/>
              </a:rPr>
              <a:t>/search/{ENTNUM}/</a:t>
            </a:r>
            <a:r>
              <a:rPr lang="en-US" sz="1600" b="1" dirty="0" smtClean="0">
                <a:solidFill>
                  <a:srgbClr val="E7E6E6"/>
                </a:solidFill>
                <a:latin typeface="Courier New" charset="0"/>
                <a:ea typeface="Courier New" charset="0"/>
                <a:cs typeface="Courier New" charset="0"/>
              </a:rPr>
              <a:t>pages-liked/</a:t>
            </a:r>
            <a:br>
              <a:rPr lang="en-US" sz="1600" b="1" dirty="0" smtClean="0">
                <a:solidFill>
                  <a:srgbClr val="E7E6E6"/>
                </a:solidFill>
                <a:latin typeface="Courier New" charset="0"/>
                <a:ea typeface="Courier New" charset="0"/>
                <a:cs typeface="Courier New" charset="0"/>
              </a:rPr>
            </a:br>
            <a:r>
              <a:rPr lang="en-US" sz="1600" b="1" dirty="0" smtClean="0">
                <a:solidFill>
                  <a:srgbClr val="E7E6E6"/>
                </a:solidFill>
                <a:latin typeface="Courier New" charset="0"/>
                <a:ea typeface="Courier New" charset="0"/>
                <a:cs typeface="Courier New" charset="0"/>
              </a:rPr>
              <a:t>https</a:t>
            </a:r>
            <a:r>
              <a:rPr lang="en-US" sz="1600" b="1" dirty="0">
                <a:solidFill>
                  <a:srgbClr val="E7E6E6"/>
                </a:solidFill>
                <a:latin typeface="Courier New" charset="0"/>
                <a:ea typeface="Courier New" charset="0"/>
                <a:cs typeface="Courier New" charset="0"/>
              </a:rPr>
              <a:t>://</a:t>
            </a:r>
            <a:r>
              <a:rPr lang="en-US" sz="1600" b="1" dirty="0" err="1">
                <a:solidFill>
                  <a:srgbClr val="E7E6E6"/>
                </a:solidFill>
                <a:latin typeface="Courier New" charset="0"/>
                <a:ea typeface="Courier New" charset="0"/>
                <a:cs typeface="Courier New" charset="0"/>
              </a:rPr>
              <a:t>www.facebook.com</a:t>
            </a:r>
            <a:r>
              <a:rPr lang="en-US" sz="1600" b="1" dirty="0">
                <a:solidFill>
                  <a:srgbClr val="E7E6E6"/>
                </a:solidFill>
                <a:latin typeface="Courier New" charset="0"/>
                <a:ea typeface="Courier New" charset="0"/>
                <a:cs typeface="Courier New" charset="0"/>
              </a:rPr>
              <a:t>/search/{ENTNUM</a:t>
            </a:r>
            <a:r>
              <a:rPr lang="en-US" sz="1600" b="1" dirty="0" smtClean="0">
                <a:solidFill>
                  <a:srgbClr val="E7E6E6"/>
                </a:solidFill>
                <a:latin typeface="Courier New" charset="0"/>
                <a:ea typeface="Courier New" charset="0"/>
                <a:cs typeface="Courier New" charset="0"/>
              </a:rPr>
              <a:t>}/photos-liked/</a:t>
            </a:r>
            <a:br>
              <a:rPr lang="en-US" sz="1600" b="1" dirty="0" smtClean="0">
                <a:solidFill>
                  <a:srgbClr val="E7E6E6"/>
                </a:solidFill>
                <a:latin typeface="Courier New" charset="0"/>
                <a:ea typeface="Courier New" charset="0"/>
                <a:cs typeface="Courier New" charset="0"/>
              </a:rPr>
            </a:br>
            <a:r>
              <a:rPr lang="en-US" sz="1600" b="1" dirty="0" smtClean="0">
                <a:solidFill>
                  <a:srgbClr val="E7E6E6"/>
                </a:solidFill>
                <a:latin typeface="Courier New" charset="0"/>
                <a:ea typeface="Courier New" charset="0"/>
                <a:cs typeface="Courier New" charset="0"/>
              </a:rPr>
              <a:t>https</a:t>
            </a:r>
            <a:r>
              <a:rPr lang="en-US" sz="1600" b="1" dirty="0">
                <a:solidFill>
                  <a:srgbClr val="E7E6E6"/>
                </a:solidFill>
                <a:latin typeface="Courier New" charset="0"/>
                <a:ea typeface="Courier New" charset="0"/>
                <a:cs typeface="Courier New" charset="0"/>
              </a:rPr>
              <a:t>://</a:t>
            </a:r>
            <a:r>
              <a:rPr lang="en-US" sz="1600" b="1" dirty="0" err="1">
                <a:solidFill>
                  <a:srgbClr val="E7E6E6"/>
                </a:solidFill>
                <a:latin typeface="Courier New" charset="0"/>
                <a:ea typeface="Courier New" charset="0"/>
                <a:cs typeface="Courier New" charset="0"/>
              </a:rPr>
              <a:t>www.facebook.com</a:t>
            </a:r>
            <a:r>
              <a:rPr lang="en-US" sz="1600" b="1" dirty="0">
                <a:solidFill>
                  <a:srgbClr val="E7E6E6"/>
                </a:solidFill>
                <a:latin typeface="Courier New" charset="0"/>
                <a:ea typeface="Courier New" charset="0"/>
                <a:cs typeface="Courier New" charset="0"/>
              </a:rPr>
              <a:t>/search/{ENTNUM</a:t>
            </a:r>
            <a:r>
              <a:rPr lang="en-US" sz="1600" b="1" dirty="0" smtClean="0">
                <a:solidFill>
                  <a:srgbClr val="E7E6E6"/>
                </a:solidFill>
                <a:latin typeface="Courier New" charset="0"/>
                <a:ea typeface="Courier New" charset="0"/>
                <a:cs typeface="Courier New" charset="0"/>
              </a:rPr>
              <a:t>}/videos-liked/</a:t>
            </a:r>
            <a:br>
              <a:rPr lang="en-US" sz="1600" b="1" dirty="0" smtClean="0">
                <a:solidFill>
                  <a:srgbClr val="E7E6E6"/>
                </a:solidFill>
                <a:latin typeface="Courier New" charset="0"/>
                <a:ea typeface="Courier New" charset="0"/>
                <a:cs typeface="Courier New" charset="0"/>
              </a:rPr>
            </a:br>
            <a:r>
              <a:rPr lang="en-US" sz="1600" b="1" dirty="0" smtClean="0">
                <a:solidFill>
                  <a:srgbClr val="E7E6E6"/>
                </a:solidFill>
                <a:latin typeface="Courier New" charset="0"/>
                <a:ea typeface="Courier New" charset="0"/>
                <a:cs typeface="Courier New" charset="0"/>
              </a:rPr>
              <a:t>https</a:t>
            </a:r>
            <a:r>
              <a:rPr lang="en-US" sz="1600" b="1" dirty="0">
                <a:solidFill>
                  <a:srgbClr val="E7E6E6"/>
                </a:solidFill>
                <a:latin typeface="Courier New" charset="0"/>
                <a:ea typeface="Courier New" charset="0"/>
                <a:cs typeface="Courier New" charset="0"/>
              </a:rPr>
              <a:t>://</a:t>
            </a:r>
            <a:r>
              <a:rPr lang="en-US" sz="1600" b="1" dirty="0" err="1">
                <a:solidFill>
                  <a:srgbClr val="E7E6E6"/>
                </a:solidFill>
                <a:latin typeface="Courier New" charset="0"/>
                <a:ea typeface="Courier New" charset="0"/>
                <a:cs typeface="Courier New" charset="0"/>
              </a:rPr>
              <a:t>www.facebook.com</a:t>
            </a:r>
            <a:r>
              <a:rPr lang="en-US" sz="1600" b="1" dirty="0">
                <a:solidFill>
                  <a:srgbClr val="E7E6E6"/>
                </a:solidFill>
                <a:latin typeface="Courier New" charset="0"/>
                <a:ea typeface="Courier New" charset="0"/>
                <a:cs typeface="Courier New" charset="0"/>
              </a:rPr>
              <a:t>/search/{ENTNUM</a:t>
            </a:r>
            <a:r>
              <a:rPr lang="en-US" sz="1600" b="1" dirty="0" smtClean="0">
                <a:solidFill>
                  <a:srgbClr val="E7E6E6"/>
                </a:solidFill>
                <a:latin typeface="Courier New" charset="0"/>
                <a:ea typeface="Courier New" charset="0"/>
                <a:cs typeface="Courier New" charset="0"/>
              </a:rPr>
              <a:t>}/stories-liked/</a:t>
            </a:r>
          </a:p>
          <a:p>
            <a:r>
              <a:rPr lang="en-US" dirty="0"/>
              <a:t>And why not bring all the same knowledge from their friends? </a:t>
            </a:r>
            <a:r>
              <a:rPr lang="en-US" dirty="0">
                <a:sym typeface="Wingdings"/>
              </a:rPr>
              <a:t></a:t>
            </a:r>
            <a:br>
              <a:rPr lang="en-US" dirty="0">
                <a:sym typeface="Wingdings"/>
              </a:rPr>
            </a:br>
            <a:r>
              <a:rPr lang="en-US" sz="1600" b="1" dirty="0">
                <a:solidFill>
                  <a:srgbClr val="E7E6E6"/>
                </a:solidFill>
                <a:latin typeface="Courier New" charset="0"/>
                <a:ea typeface="Courier New" charset="0"/>
                <a:cs typeface="Courier New" charset="0"/>
              </a:rPr>
              <a:t>https://</a:t>
            </a:r>
            <a:r>
              <a:rPr lang="en-US" sz="1600" b="1" dirty="0" err="1">
                <a:solidFill>
                  <a:srgbClr val="E7E6E6"/>
                </a:solidFill>
                <a:latin typeface="Courier New" charset="0"/>
                <a:ea typeface="Courier New" charset="0"/>
                <a:cs typeface="Courier New" charset="0"/>
              </a:rPr>
              <a:t>www.facebook.com</a:t>
            </a:r>
            <a:r>
              <a:rPr lang="en-US" sz="1600" b="1" dirty="0">
                <a:solidFill>
                  <a:srgbClr val="E7E6E6"/>
                </a:solidFill>
                <a:latin typeface="Courier New" charset="0"/>
                <a:ea typeface="Courier New" charset="0"/>
                <a:cs typeface="Courier New" charset="0"/>
              </a:rPr>
              <a:t>/search/{ENTNUM</a:t>
            </a:r>
            <a:r>
              <a:rPr lang="en-US" sz="1600" b="1" dirty="0" smtClean="0">
                <a:solidFill>
                  <a:srgbClr val="E7E6E6"/>
                </a:solidFill>
                <a:latin typeface="Courier New" charset="0"/>
                <a:ea typeface="Courier New" charset="0"/>
                <a:cs typeface="Courier New" charset="0"/>
              </a:rPr>
              <a:t>}/</a:t>
            </a:r>
            <a:r>
              <a:rPr lang="en-US" sz="1600" b="1" u="sng" dirty="0" smtClean="0">
                <a:solidFill>
                  <a:srgbClr val="E7E6E6"/>
                </a:solidFill>
                <a:latin typeface="Courier New" charset="0"/>
                <a:ea typeface="Courier New" charset="0"/>
                <a:cs typeface="Courier New" charset="0"/>
              </a:rPr>
              <a:t>friends</a:t>
            </a:r>
            <a:r>
              <a:rPr lang="en-US" sz="1600" b="1" dirty="0" smtClean="0">
                <a:solidFill>
                  <a:srgbClr val="E7E6E6"/>
                </a:solidFill>
                <a:latin typeface="Courier New" charset="0"/>
                <a:ea typeface="Courier New" charset="0"/>
                <a:cs typeface="Courier New" charset="0"/>
              </a:rPr>
              <a:t>/places-liked/      (etc.)</a:t>
            </a:r>
            <a:endParaRPr lang="en-US" dirty="0"/>
          </a:p>
        </p:txBody>
      </p:sp>
    </p:spTree>
    <p:extLst>
      <p:ext uri="{BB962C8B-B14F-4D97-AF65-F5344CB8AC3E}">
        <p14:creationId xmlns:p14="http://schemas.microsoft.com/office/powerpoint/2010/main" val="333929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 Dorking (Content)</a:t>
            </a:r>
            <a:endParaRPr lang="en-US" dirty="0"/>
          </a:p>
        </p:txBody>
      </p:sp>
      <p:sp>
        <p:nvSpPr>
          <p:cNvPr id="3" name="Content Placeholder 2"/>
          <p:cNvSpPr>
            <a:spLocks noGrp="1"/>
          </p:cNvSpPr>
          <p:nvPr>
            <p:ph idx="1"/>
          </p:nvPr>
        </p:nvSpPr>
        <p:spPr>
          <a:xfrm>
            <a:off x="838199" y="1825625"/>
            <a:ext cx="11241505" cy="4827838"/>
          </a:xfrm>
        </p:spPr>
        <p:txBody>
          <a:bodyPr>
            <a:normAutofit/>
          </a:bodyPr>
          <a:lstStyle/>
          <a:p>
            <a:r>
              <a:rPr lang="en-US" dirty="0" smtClean="0"/>
              <a:t>Photos (yes, you can do the “friends” thing here too):</a:t>
            </a:r>
            <a:r>
              <a:rPr lang="en-US" dirty="0"/>
              <a:t/>
            </a:r>
            <a:br>
              <a:rPr lang="en-US" dirty="0"/>
            </a:br>
            <a:r>
              <a:rPr lang="en-US" sz="1600" b="1" dirty="0" smtClean="0">
                <a:latin typeface="Courier New" charset="0"/>
                <a:ea typeface="Courier New" charset="0"/>
                <a:cs typeface="Courier New" charset="0"/>
              </a:rPr>
              <a:t>https</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smtClean="0">
                <a:latin typeface="Courier New" charset="0"/>
                <a:ea typeface="Courier New" charset="0"/>
                <a:cs typeface="Courier New" charset="0"/>
              </a:rPr>
              <a:t>/{ENTNUM}/photos/</a:t>
            </a:r>
            <a:br>
              <a:rPr lang="en-US" sz="1600" b="1" dirty="0" smtClean="0">
                <a:latin typeface="Courier New" charset="0"/>
                <a:ea typeface="Courier New" charset="0"/>
                <a:cs typeface="Courier New" charset="0"/>
              </a:rPr>
            </a:br>
            <a:r>
              <a:rPr lang="en-US" sz="1600" b="1" dirty="0" smtClean="0">
                <a:latin typeface="Courier New" charset="0"/>
                <a:ea typeface="Courier New" charset="0"/>
                <a:cs typeface="Courier New" charset="0"/>
              </a:rPr>
              <a:t>h</a:t>
            </a:r>
            <a:r>
              <a:rPr lang="en-US" sz="1600" b="1" dirty="0">
                <a:latin typeface="Courier New" charset="0"/>
                <a:ea typeface="Courier New" charset="0"/>
                <a:cs typeface="Courier New" charset="0"/>
              </a:rPr>
              <a:t>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/search/{ENTNUM}/</a:t>
            </a:r>
            <a:r>
              <a:rPr lang="en-US" sz="1600" b="1" dirty="0" smtClean="0">
                <a:latin typeface="Courier New" charset="0"/>
                <a:ea typeface="Courier New" charset="0"/>
                <a:cs typeface="Courier New" charset="0"/>
              </a:rPr>
              <a:t>photos-of/</a:t>
            </a:r>
            <a:br>
              <a:rPr lang="en-US" sz="1600" b="1" dirty="0" smtClean="0">
                <a:latin typeface="Courier New" charset="0"/>
                <a:ea typeface="Courier New" charset="0"/>
                <a:cs typeface="Courier New" charset="0"/>
              </a:rPr>
            </a:br>
            <a:r>
              <a:rPr lang="en-US" sz="1600" b="1" dirty="0" smtClean="0">
                <a:latin typeface="Courier New" charset="0"/>
                <a:ea typeface="Courier New" charset="0"/>
                <a:cs typeface="Courier New" charset="0"/>
              </a:rPr>
              <a:t>https</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smtClean="0">
                <a:latin typeface="Courier New" charset="0"/>
                <a:ea typeface="Courier New" charset="0"/>
                <a:cs typeface="Courier New" charset="0"/>
              </a:rPr>
              <a:t>/</a:t>
            </a:r>
            <a:r>
              <a:rPr lang="en-US" sz="1600" b="1" dirty="0">
                <a:latin typeface="Courier New" charset="0"/>
                <a:ea typeface="Courier New" charset="0"/>
                <a:cs typeface="Courier New" charset="0"/>
              </a:rPr>
              <a:t>{ENTNUM</a:t>
            </a:r>
            <a:r>
              <a:rPr lang="en-US" sz="1600" b="1" dirty="0" smtClean="0">
                <a:latin typeface="Courier New" charset="0"/>
                <a:ea typeface="Courier New" charset="0"/>
                <a:cs typeface="Courier New" charset="0"/>
              </a:rPr>
              <a:t>}/photos-by/</a:t>
            </a:r>
            <a:br>
              <a:rPr lang="en-US" sz="1600" b="1" dirty="0" smtClean="0">
                <a:latin typeface="Courier New" charset="0"/>
                <a:ea typeface="Courier New" charset="0"/>
                <a:cs typeface="Courier New" charset="0"/>
              </a:rPr>
            </a:br>
            <a:r>
              <a:rPr lang="en-US" sz="1600" b="1" dirty="0" smtClean="0">
                <a:latin typeface="Courier New" charset="0"/>
                <a:ea typeface="Courier New" charset="0"/>
                <a:cs typeface="Courier New" charset="0"/>
              </a:rPr>
              <a:t>https</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smtClean="0">
                <a:latin typeface="Courier New" charset="0"/>
                <a:ea typeface="Courier New" charset="0"/>
                <a:cs typeface="Courier New" charset="0"/>
              </a:rPr>
              <a:t>/{</a:t>
            </a:r>
            <a:r>
              <a:rPr lang="en-US" sz="1600" b="1" dirty="0">
                <a:latin typeface="Courier New" charset="0"/>
                <a:ea typeface="Courier New" charset="0"/>
                <a:cs typeface="Courier New" charset="0"/>
              </a:rPr>
              <a:t>ENTNUM</a:t>
            </a:r>
            <a:r>
              <a:rPr lang="en-US" sz="1600" b="1" dirty="0" smtClean="0">
                <a:latin typeface="Courier New" charset="0"/>
                <a:ea typeface="Courier New" charset="0"/>
                <a:cs typeface="Courier New" charset="0"/>
              </a:rPr>
              <a:t>}/photos-commented/</a:t>
            </a:r>
          </a:p>
          <a:p>
            <a:r>
              <a:rPr lang="en-US" dirty="0" smtClean="0"/>
              <a:t>Videos </a:t>
            </a:r>
            <a:r>
              <a:rPr lang="en-US" dirty="0"/>
              <a:t>(yes, you can do the “friends” thing here too)</a:t>
            </a:r>
            <a:r>
              <a:rPr lang="en-US" dirty="0" smtClean="0"/>
              <a:t>:</a:t>
            </a:r>
            <a:r>
              <a:rPr lang="en-US" sz="1400" b="1" dirty="0" smtClean="0">
                <a:latin typeface="Courier New" charset="0"/>
                <a:ea typeface="Courier New" charset="0"/>
                <a:cs typeface="Courier New" charset="0"/>
              </a:rPr>
              <a:t/>
            </a:r>
            <a:br>
              <a:rPr lang="en-US" sz="1400" b="1" dirty="0" smtClean="0">
                <a:latin typeface="Courier New" charset="0"/>
                <a:ea typeface="Courier New" charset="0"/>
                <a:cs typeface="Courier New" charset="0"/>
              </a:rPr>
            </a:br>
            <a:r>
              <a:rPr lang="en-US" sz="1600" b="1" dirty="0" smtClean="0">
                <a:latin typeface="Courier New" charset="0"/>
                <a:ea typeface="Courier New" charset="0"/>
                <a:cs typeface="Courier New" charset="0"/>
              </a:rPr>
              <a:t>https</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a:t>
            </a:r>
            <a:r>
              <a:rPr lang="en-US" sz="1600" b="1" dirty="0" smtClean="0">
                <a:latin typeface="Courier New" charset="0"/>
                <a:ea typeface="Courier New" charset="0"/>
                <a:cs typeface="Courier New" charset="0"/>
              </a:rPr>
              <a:t>/{ENTNUM}/videos/</a:t>
            </a:r>
            <a:br>
              <a:rPr lang="en-US" sz="1600" b="1" dirty="0" smtClean="0">
                <a:latin typeface="Courier New" charset="0"/>
                <a:ea typeface="Courier New" charset="0"/>
                <a:cs typeface="Courier New" charset="0"/>
              </a:rPr>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/search/{ENTNUM}/</a:t>
            </a:r>
            <a:r>
              <a:rPr lang="en-US" sz="1600" b="1" dirty="0" smtClean="0">
                <a:latin typeface="Courier New" charset="0"/>
                <a:ea typeface="Courier New" charset="0"/>
                <a:cs typeface="Courier New" charset="0"/>
              </a:rPr>
              <a:t>videos-of/</a:t>
            </a:r>
            <a:r>
              <a:rPr lang="en-US" sz="1600" b="1" dirty="0">
                <a:latin typeface="Courier New" charset="0"/>
                <a:ea typeface="Courier New" charset="0"/>
                <a:cs typeface="Courier New" charset="0"/>
              </a:rPr>
              <a:t/>
            </a:r>
            <a:br>
              <a:rPr lang="en-US" sz="1600" b="1" dirty="0">
                <a:latin typeface="Courier New" charset="0"/>
                <a:ea typeface="Courier New" charset="0"/>
                <a:cs typeface="Courier New" charset="0"/>
              </a:rPr>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/search/{ENTNUM}/</a:t>
            </a:r>
            <a:r>
              <a:rPr lang="en-US" sz="1600" b="1" dirty="0" smtClean="0">
                <a:latin typeface="Courier New" charset="0"/>
                <a:ea typeface="Courier New" charset="0"/>
                <a:cs typeface="Courier New" charset="0"/>
              </a:rPr>
              <a:t>videos-by/</a:t>
            </a:r>
            <a:r>
              <a:rPr lang="en-US" sz="1600" b="1" dirty="0">
                <a:latin typeface="Courier New" charset="0"/>
                <a:ea typeface="Courier New" charset="0"/>
                <a:cs typeface="Courier New" charset="0"/>
              </a:rPr>
              <a:t/>
            </a:r>
            <a:br>
              <a:rPr lang="en-US" sz="1600" b="1" dirty="0">
                <a:latin typeface="Courier New" charset="0"/>
                <a:ea typeface="Courier New" charset="0"/>
                <a:cs typeface="Courier New" charset="0"/>
              </a:rPr>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/search/{ENTNUM}/</a:t>
            </a:r>
            <a:r>
              <a:rPr lang="en-US" sz="1600" b="1" dirty="0" smtClean="0">
                <a:latin typeface="Courier New" charset="0"/>
                <a:ea typeface="Courier New" charset="0"/>
                <a:cs typeface="Courier New" charset="0"/>
              </a:rPr>
              <a:t>videos-commented/</a:t>
            </a:r>
            <a:endParaRPr lang="en-US" sz="1600" b="1" dirty="0">
              <a:latin typeface="Courier New" charset="0"/>
              <a:ea typeface="Courier New" charset="0"/>
              <a:cs typeface="Courier New" charset="0"/>
            </a:endParaRPr>
          </a:p>
          <a:p>
            <a:r>
              <a:rPr lang="en-US" dirty="0" smtClean="0"/>
              <a:t>What apps they use </a:t>
            </a:r>
            <a:r>
              <a:rPr lang="en-US" dirty="0"/>
              <a:t>(yes, you can do the “friends” thing here too)</a:t>
            </a:r>
            <a:r>
              <a:rPr lang="en-US" dirty="0" smtClean="0"/>
              <a:t>:</a:t>
            </a:r>
            <a:br>
              <a:rPr lang="en-US" dirty="0" smtClean="0"/>
            </a:br>
            <a:r>
              <a:rPr lang="en-US" sz="1600" b="1" dirty="0">
                <a:solidFill>
                  <a:srgbClr val="E7E6E6"/>
                </a:solidFill>
                <a:latin typeface="Courier New" charset="0"/>
                <a:ea typeface="Courier New" charset="0"/>
                <a:cs typeface="Courier New" charset="0"/>
              </a:rPr>
              <a:t>https://</a:t>
            </a:r>
            <a:r>
              <a:rPr lang="en-US" sz="1600" b="1" dirty="0" err="1">
                <a:solidFill>
                  <a:srgbClr val="E7E6E6"/>
                </a:solidFill>
                <a:latin typeface="Courier New" charset="0"/>
                <a:ea typeface="Courier New" charset="0"/>
                <a:cs typeface="Courier New" charset="0"/>
              </a:rPr>
              <a:t>www.facebook.com</a:t>
            </a:r>
            <a:r>
              <a:rPr lang="en-US" sz="1600" b="1" dirty="0">
                <a:solidFill>
                  <a:srgbClr val="E7E6E6"/>
                </a:solidFill>
                <a:latin typeface="Courier New" charset="0"/>
                <a:ea typeface="Courier New" charset="0"/>
                <a:cs typeface="Courier New" charset="0"/>
              </a:rPr>
              <a:t>/search/{ENTNUM</a:t>
            </a:r>
            <a:r>
              <a:rPr lang="en-US" sz="1600" b="1" dirty="0" smtClean="0">
                <a:solidFill>
                  <a:srgbClr val="E7E6E6"/>
                </a:solidFill>
                <a:latin typeface="Courier New" charset="0"/>
                <a:ea typeface="Courier New" charset="0"/>
                <a:cs typeface="Courier New" charset="0"/>
              </a:rPr>
              <a:t>}/apps-used/</a:t>
            </a:r>
            <a:endParaRPr lang="en-US" dirty="0" smtClean="0"/>
          </a:p>
          <a:p>
            <a:r>
              <a:rPr lang="en-US" dirty="0" smtClean="0"/>
              <a:t>What they said </a:t>
            </a:r>
            <a:r>
              <a:rPr lang="en-US" dirty="0"/>
              <a:t>(yes, you can do the “friends” thing here too)</a:t>
            </a:r>
            <a:r>
              <a:rPr lang="en-US" dirty="0" smtClean="0"/>
              <a:t>:</a:t>
            </a:r>
            <a:br>
              <a:rPr lang="en-US" dirty="0" smtClean="0"/>
            </a:br>
            <a:r>
              <a:rPr lang="en-US" sz="1600" b="1" dirty="0">
                <a:solidFill>
                  <a:srgbClr val="E7E6E6"/>
                </a:solidFill>
                <a:latin typeface="Courier New" charset="0"/>
                <a:ea typeface="Courier New" charset="0"/>
                <a:cs typeface="Courier New" charset="0"/>
              </a:rPr>
              <a:t>https://</a:t>
            </a:r>
            <a:r>
              <a:rPr lang="en-US" sz="1600" b="1" dirty="0" err="1">
                <a:solidFill>
                  <a:srgbClr val="E7E6E6"/>
                </a:solidFill>
                <a:latin typeface="Courier New" charset="0"/>
                <a:ea typeface="Courier New" charset="0"/>
                <a:cs typeface="Courier New" charset="0"/>
              </a:rPr>
              <a:t>www.facebook.com</a:t>
            </a:r>
            <a:r>
              <a:rPr lang="en-US" sz="1600" b="1" dirty="0">
                <a:solidFill>
                  <a:srgbClr val="E7E6E6"/>
                </a:solidFill>
                <a:latin typeface="Courier New" charset="0"/>
                <a:ea typeface="Courier New" charset="0"/>
                <a:cs typeface="Courier New" charset="0"/>
              </a:rPr>
              <a:t>/search/{ENTNUM</a:t>
            </a:r>
            <a:r>
              <a:rPr lang="en-US" sz="1600" b="1" dirty="0" smtClean="0">
                <a:solidFill>
                  <a:srgbClr val="E7E6E6"/>
                </a:solidFill>
                <a:latin typeface="Courier New" charset="0"/>
                <a:ea typeface="Courier New" charset="0"/>
                <a:cs typeface="Courier New" charset="0"/>
              </a:rPr>
              <a:t>}/stories-by/</a:t>
            </a:r>
            <a:br>
              <a:rPr lang="en-US" sz="1600" b="1" dirty="0" smtClean="0">
                <a:solidFill>
                  <a:srgbClr val="E7E6E6"/>
                </a:solidFill>
                <a:latin typeface="Courier New" charset="0"/>
                <a:ea typeface="Courier New" charset="0"/>
                <a:cs typeface="Courier New" charset="0"/>
              </a:rPr>
            </a:br>
            <a:r>
              <a:rPr lang="en-US" sz="1600" b="1" dirty="0" smtClean="0">
                <a:solidFill>
                  <a:srgbClr val="E7E6E6"/>
                </a:solidFill>
                <a:latin typeface="Courier New" charset="0"/>
                <a:ea typeface="Courier New" charset="0"/>
                <a:cs typeface="Courier New" charset="0"/>
              </a:rPr>
              <a:t>https</a:t>
            </a:r>
            <a:r>
              <a:rPr lang="en-US" sz="1600" b="1" dirty="0">
                <a:solidFill>
                  <a:srgbClr val="E7E6E6"/>
                </a:solidFill>
                <a:latin typeface="Courier New" charset="0"/>
                <a:ea typeface="Courier New" charset="0"/>
                <a:cs typeface="Courier New" charset="0"/>
              </a:rPr>
              <a:t>://</a:t>
            </a:r>
            <a:r>
              <a:rPr lang="en-US" sz="1600" b="1" dirty="0" err="1">
                <a:solidFill>
                  <a:srgbClr val="E7E6E6"/>
                </a:solidFill>
                <a:latin typeface="Courier New" charset="0"/>
                <a:ea typeface="Courier New" charset="0"/>
                <a:cs typeface="Courier New" charset="0"/>
              </a:rPr>
              <a:t>www.facebook.com</a:t>
            </a:r>
            <a:r>
              <a:rPr lang="en-US" sz="1600" b="1" dirty="0">
                <a:solidFill>
                  <a:srgbClr val="E7E6E6"/>
                </a:solidFill>
                <a:latin typeface="Courier New" charset="0"/>
                <a:ea typeface="Courier New" charset="0"/>
                <a:cs typeface="Courier New" charset="0"/>
              </a:rPr>
              <a:t>/search/{ENTNUM</a:t>
            </a:r>
            <a:r>
              <a:rPr lang="en-US" sz="1600" b="1" dirty="0" smtClean="0">
                <a:solidFill>
                  <a:srgbClr val="E7E6E6"/>
                </a:solidFill>
                <a:latin typeface="Courier New" charset="0"/>
                <a:ea typeface="Courier New" charset="0"/>
                <a:cs typeface="Courier New" charset="0"/>
              </a:rPr>
              <a:t>}/stories-tagged/</a:t>
            </a:r>
          </a:p>
        </p:txBody>
      </p:sp>
    </p:spTree>
    <p:extLst>
      <p:ext uri="{BB962C8B-B14F-4D97-AF65-F5344CB8AC3E}">
        <p14:creationId xmlns:p14="http://schemas.microsoft.com/office/powerpoint/2010/main" val="282565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 Dorking (Friends/Employers/</a:t>
            </a:r>
            <a:r>
              <a:rPr lang="en-US" dirty="0" err="1" smtClean="0"/>
              <a:t>Etc</a:t>
            </a:r>
            <a:r>
              <a:rPr lang="en-US" dirty="0" smtClean="0"/>
              <a:t>)</a:t>
            </a:r>
            <a:endParaRPr lang="en-US" dirty="0"/>
          </a:p>
        </p:txBody>
      </p:sp>
      <p:sp>
        <p:nvSpPr>
          <p:cNvPr id="3" name="Content Placeholder 2"/>
          <p:cNvSpPr>
            <a:spLocks noGrp="1"/>
          </p:cNvSpPr>
          <p:nvPr>
            <p:ph idx="1"/>
          </p:nvPr>
        </p:nvSpPr>
        <p:spPr>
          <a:xfrm>
            <a:off x="838199" y="1825625"/>
            <a:ext cx="11241505" cy="4827838"/>
          </a:xfrm>
        </p:spPr>
        <p:txBody>
          <a:bodyPr>
            <a:normAutofit/>
          </a:bodyPr>
          <a:lstStyle/>
          <a:p>
            <a:r>
              <a:rPr lang="en-US" dirty="0" smtClean="0"/>
              <a:t>Enumerate the personal and professional networks:</a:t>
            </a:r>
            <a:br>
              <a:rPr lang="en-US" dirty="0" smtClean="0"/>
            </a:br>
            <a:r>
              <a:rPr lang="en-US" sz="1600" b="1" dirty="0" smtClean="0">
                <a:latin typeface="Courier New" charset="0"/>
                <a:ea typeface="Courier New" charset="0"/>
                <a:cs typeface="Courier New" charset="0"/>
              </a:rPr>
              <a:t>https</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/search/{ENTNUM</a:t>
            </a:r>
            <a:r>
              <a:rPr lang="en-US" sz="1600" b="1" dirty="0" smtClean="0">
                <a:latin typeface="Courier New" charset="0"/>
                <a:ea typeface="Courier New" charset="0"/>
                <a:cs typeface="Courier New" charset="0"/>
              </a:rPr>
              <a:t>}/employers/</a:t>
            </a:r>
            <a:r>
              <a:rPr lang="en-US" sz="1600" b="1" dirty="0">
                <a:latin typeface="Courier New" charset="0"/>
                <a:ea typeface="Courier New" charset="0"/>
                <a:cs typeface="Courier New" charset="0"/>
              </a:rPr>
              <a:t/>
            </a:r>
            <a:br>
              <a:rPr lang="en-US" sz="1600" b="1" dirty="0">
                <a:latin typeface="Courier New" charset="0"/>
                <a:ea typeface="Courier New" charset="0"/>
                <a:cs typeface="Courier New" charset="0"/>
              </a:rPr>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/search/{ENTNUM</a:t>
            </a:r>
            <a:r>
              <a:rPr lang="en-US" sz="1600" b="1" dirty="0" smtClean="0">
                <a:latin typeface="Courier New" charset="0"/>
                <a:ea typeface="Courier New" charset="0"/>
                <a:cs typeface="Courier New" charset="0"/>
              </a:rPr>
              <a:t>}/groups/</a:t>
            </a:r>
            <a:r>
              <a:rPr lang="en-US" sz="1600" b="1" dirty="0">
                <a:latin typeface="Courier New" charset="0"/>
                <a:ea typeface="Courier New" charset="0"/>
                <a:cs typeface="Courier New" charset="0"/>
              </a:rPr>
              <a:t/>
            </a:r>
            <a:br>
              <a:rPr lang="en-US" sz="1600" b="1" dirty="0">
                <a:latin typeface="Courier New" charset="0"/>
                <a:ea typeface="Courier New" charset="0"/>
                <a:cs typeface="Courier New" charset="0"/>
              </a:rPr>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/search/{ENTNUM}/</a:t>
            </a:r>
            <a:r>
              <a:rPr lang="en-US" sz="1600" b="1" dirty="0" smtClean="0">
                <a:latin typeface="Courier New" charset="0"/>
                <a:ea typeface="Courier New" charset="0"/>
                <a:cs typeface="Courier New" charset="0"/>
              </a:rPr>
              <a:t>employees/          (coworkers)</a:t>
            </a:r>
            <a:r>
              <a:rPr lang="en-US" sz="1600" b="1" dirty="0">
                <a:latin typeface="Courier New" charset="0"/>
                <a:ea typeface="Courier New" charset="0"/>
                <a:cs typeface="Courier New" charset="0"/>
              </a:rPr>
              <a:t/>
            </a:r>
            <a:br>
              <a:rPr lang="en-US" sz="1600" b="1" dirty="0">
                <a:latin typeface="Courier New" charset="0"/>
                <a:ea typeface="Courier New" charset="0"/>
                <a:cs typeface="Courier New" charset="0"/>
              </a:rPr>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/search/{ENTNUM</a:t>
            </a:r>
            <a:r>
              <a:rPr lang="en-US" sz="1600" b="1" dirty="0" smtClean="0">
                <a:latin typeface="Courier New" charset="0"/>
                <a:ea typeface="Courier New" charset="0"/>
                <a:cs typeface="Courier New" charset="0"/>
              </a:rPr>
              <a:t>}/friends/</a:t>
            </a:r>
            <a:r>
              <a:rPr lang="en-US" sz="1600" b="1" dirty="0">
                <a:latin typeface="Courier New" charset="0"/>
                <a:ea typeface="Courier New" charset="0"/>
                <a:cs typeface="Courier New" charset="0"/>
              </a:rPr>
              <a:t/>
            </a:r>
            <a:br>
              <a:rPr lang="en-US" sz="1600" b="1" dirty="0">
                <a:latin typeface="Courier New" charset="0"/>
                <a:ea typeface="Courier New" charset="0"/>
                <a:cs typeface="Courier New" charset="0"/>
              </a:rPr>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/search/{ENTNUM</a:t>
            </a:r>
            <a:r>
              <a:rPr lang="en-US" sz="1600" b="1" dirty="0" smtClean="0">
                <a:latin typeface="Courier New" charset="0"/>
                <a:ea typeface="Courier New" charset="0"/>
                <a:cs typeface="Courier New" charset="0"/>
              </a:rPr>
              <a:t>}/followers/</a:t>
            </a:r>
            <a:r>
              <a:rPr lang="en-US" sz="1600" b="1" dirty="0">
                <a:latin typeface="Courier New" charset="0"/>
                <a:ea typeface="Courier New" charset="0"/>
                <a:cs typeface="Courier New" charset="0"/>
              </a:rPr>
              <a:t/>
            </a:r>
            <a:br>
              <a:rPr lang="en-US" sz="1600" b="1" dirty="0">
                <a:latin typeface="Courier New" charset="0"/>
                <a:ea typeface="Courier New" charset="0"/>
                <a:cs typeface="Courier New" charset="0"/>
              </a:rPr>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/search/{ENTNUM</a:t>
            </a:r>
            <a:r>
              <a:rPr lang="en-US" sz="1600" b="1" dirty="0" smtClean="0">
                <a:latin typeface="Courier New" charset="0"/>
                <a:ea typeface="Courier New" charset="0"/>
                <a:cs typeface="Courier New" charset="0"/>
              </a:rPr>
              <a:t>}/relatives/</a:t>
            </a:r>
            <a:r>
              <a:rPr lang="en-US" sz="1600" b="1" dirty="0">
                <a:latin typeface="Courier New" charset="0"/>
                <a:ea typeface="Courier New" charset="0"/>
                <a:cs typeface="Courier New" charset="0"/>
              </a:rPr>
              <a:t/>
            </a:r>
            <a:br>
              <a:rPr lang="en-US" sz="1600" b="1" dirty="0">
                <a:latin typeface="Courier New" charset="0"/>
                <a:ea typeface="Courier New" charset="0"/>
                <a:cs typeface="Courier New" charset="0"/>
              </a:rPr>
            </a:br>
            <a:r>
              <a:rPr lang="en-US" sz="1600" b="1" dirty="0">
                <a:latin typeface="Courier New" charset="0"/>
                <a:ea typeface="Courier New" charset="0"/>
                <a:cs typeface="Courier New" charset="0"/>
              </a:rPr>
              <a:t>https://</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/search/{ENTNUM}/relatives/</a:t>
            </a:r>
            <a:br>
              <a:rPr lang="en-US" sz="1600" b="1" dirty="0">
                <a:latin typeface="Courier New" charset="0"/>
                <a:ea typeface="Courier New" charset="0"/>
                <a:cs typeface="Courier New" charset="0"/>
              </a:rPr>
            </a:br>
            <a:endParaRPr lang="en-US" sz="1600" b="1" dirty="0" smtClean="0">
              <a:latin typeface="Courier New" charset="0"/>
              <a:ea typeface="Courier New" charset="0"/>
              <a:cs typeface="Courier New" charset="0"/>
            </a:endParaRPr>
          </a:p>
          <a:p>
            <a:r>
              <a:rPr lang="en-US" dirty="0" smtClean="0"/>
              <a:t>And you know what?  You can do the “friends” trick here too.  Even on the friends search.  To get friends of friends of this person you’re not friends with in the first place.</a:t>
            </a:r>
          </a:p>
          <a:p>
            <a:endParaRPr lang="en-US" dirty="0" smtClean="0"/>
          </a:p>
          <a:p>
            <a:r>
              <a:rPr lang="en-US" dirty="0" smtClean="0"/>
              <a:t>Yeah.  Let that sink in.</a:t>
            </a:r>
          </a:p>
        </p:txBody>
      </p:sp>
    </p:spTree>
    <p:extLst>
      <p:ext uri="{BB962C8B-B14F-4D97-AF65-F5344CB8AC3E}">
        <p14:creationId xmlns:p14="http://schemas.microsoft.com/office/powerpoint/2010/main" val="603208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Facebook (Comparisons)</a:t>
            </a:r>
            <a:endParaRPr lang="en-US" dirty="0"/>
          </a:p>
        </p:txBody>
      </p:sp>
      <p:sp>
        <p:nvSpPr>
          <p:cNvPr id="3" name="Content Placeholder 2"/>
          <p:cNvSpPr>
            <a:spLocks noGrp="1"/>
          </p:cNvSpPr>
          <p:nvPr>
            <p:ph idx="1"/>
          </p:nvPr>
        </p:nvSpPr>
        <p:spPr>
          <a:xfrm>
            <a:off x="838200" y="1825625"/>
            <a:ext cx="11353800" cy="4351338"/>
          </a:xfrm>
        </p:spPr>
        <p:txBody>
          <a:bodyPr/>
          <a:lstStyle/>
          <a:p>
            <a:r>
              <a:rPr lang="en-US" dirty="0" smtClean="0"/>
              <a:t>Because why not?  Let Facebook do the comparative analysis for you.</a:t>
            </a:r>
          </a:p>
          <a:p>
            <a:pPr lvl="1"/>
            <a:r>
              <a:rPr lang="en-US" dirty="0" smtClean="0"/>
              <a:t>Common profile details</a:t>
            </a:r>
            <a:br>
              <a:rPr lang="en-US" dirty="0" smtClean="0"/>
            </a:br>
            <a:r>
              <a:rPr lang="en-US" sz="1600" b="1" dirty="0" smtClean="0">
                <a:latin typeface="Courier New" charset="0"/>
                <a:ea typeface="Courier New" charset="0"/>
                <a:cs typeface="Courier New" charset="0"/>
              </a:rPr>
              <a:t>https</a:t>
            </a:r>
            <a:r>
              <a:rPr lang="en-US" sz="1600" b="1" dirty="0">
                <a:latin typeface="Courier New" charset="0"/>
                <a:ea typeface="Courier New" charset="0"/>
                <a:cs typeface="Courier New" charset="0"/>
              </a:rPr>
              <a:t>://</a:t>
            </a:r>
            <a:r>
              <a:rPr lang="en-US" sz="1600" b="1" dirty="0" err="1">
                <a:latin typeface="Courier New" charset="0"/>
                <a:ea typeface="Courier New" charset="0"/>
                <a:cs typeface="Courier New" charset="0"/>
              </a:rPr>
              <a:t>www.facebook.com</a:t>
            </a:r>
            <a:r>
              <a:rPr lang="en-US" sz="1600" b="1" dirty="0">
                <a:latin typeface="Courier New" charset="0"/>
                <a:ea typeface="Courier New" charset="0"/>
                <a:cs typeface="Courier New" charset="0"/>
              </a:rPr>
              <a:t>/friendship</a:t>
            </a:r>
            <a:r>
              <a:rPr lang="en-US" sz="1600" b="1" dirty="0" smtClean="0">
                <a:latin typeface="Courier New" charset="0"/>
                <a:ea typeface="Courier New" charset="0"/>
                <a:cs typeface="Courier New" charset="0"/>
              </a:rPr>
              <a:t>/{ENTNUM1}/{ENTNUM2}/</a:t>
            </a:r>
            <a:br>
              <a:rPr lang="en-US" sz="1600" b="1" dirty="0" smtClean="0">
                <a:latin typeface="Courier New" charset="0"/>
                <a:ea typeface="Courier New" charset="0"/>
                <a:cs typeface="Courier New" charset="0"/>
              </a:rPr>
            </a:br>
            <a:endParaRPr lang="en-US" sz="1600" b="1" dirty="0" smtClean="0">
              <a:latin typeface="Courier New" charset="0"/>
              <a:ea typeface="Courier New" charset="0"/>
              <a:cs typeface="Courier New" charset="0"/>
            </a:endParaRPr>
          </a:p>
          <a:p>
            <a:pPr lvl="1"/>
            <a:r>
              <a:rPr lang="en-US" dirty="0" smtClean="0"/>
              <a:t>Common Interests and Activities</a:t>
            </a:r>
            <a:br>
              <a:rPr lang="en-US" dirty="0" smtClean="0"/>
            </a:br>
            <a:r>
              <a:rPr lang="en-US" sz="1400" b="1" dirty="0" smtClean="0">
                <a:latin typeface="Courier New" charset="0"/>
                <a:ea typeface="Courier New" charset="0"/>
                <a:cs typeface="Courier New" charset="0"/>
              </a:rPr>
              <a:t>https://</a:t>
            </a:r>
            <a:r>
              <a:rPr lang="en-US" sz="1400" b="1" dirty="0" err="1" smtClean="0">
                <a:latin typeface="Courier New" charset="0"/>
                <a:ea typeface="Courier New" charset="0"/>
                <a:cs typeface="Courier New" charset="0"/>
              </a:rPr>
              <a:t>www.facebook.com</a:t>
            </a:r>
            <a:r>
              <a:rPr lang="en-US" sz="1400" b="1" dirty="0" smtClean="0">
                <a:latin typeface="Courier New" charset="0"/>
                <a:ea typeface="Courier New" charset="0"/>
                <a:cs typeface="Courier New" charset="0"/>
              </a:rPr>
              <a:t>/search/{ENTNUM1}/places-visited/{ENTNUM2}/places-visited/intersect/</a:t>
            </a:r>
            <a:br>
              <a:rPr lang="en-US" sz="1400" b="1" dirty="0" smtClean="0">
                <a:latin typeface="Courier New" charset="0"/>
                <a:ea typeface="Courier New" charset="0"/>
                <a:cs typeface="Courier New" charset="0"/>
              </a:rPr>
            </a:br>
            <a:r>
              <a:rPr lang="en-US" sz="1400" b="1" dirty="0" smtClean="0">
                <a:latin typeface="Courier New" charset="0"/>
                <a:ea typeface="Courier New" charset="0"/>
                <a:cs typeface="Courier New" charset="0"/>
              </a:rPr>
              <a:t>https://</a:t>
            </a:r>
            <a:r>
              <a:rPr lang="en-US" sz="1400" b="1" dirty="0" err="1" smtClean="0">
                <a:latin typeface="Courier New" charset="0"/>
                <a:ea typeface="Courier New" charset="0"/>
                <a:cs typeface="Courier New" charset="0"/>
              </a:rPr>
              <a:t>www.facebook.com</a:t>
            </a:r>
            <a:r>
              <a:rPr lang="en-US" sz="1400" b="1" dirty="0" smtClean="0">
                <a:latin typeface="Courier New" charset="0"/>
                <a:ea typeface="Courier New" charset="0"/>
                <a:cs typeface="Courier New" charset="0"/>
              </a:rPr>
              <a:t>/search/{ENTNUM1}/places-checked-in/{ENTNUM2}/places-checked-in/intersect/</a:t>
            </a:r>
            <a:br>
              <a:rPr lang="en-US" sz="1400" b="1" dirty="0" smtClean="0">
                <a:latin typeface="Courier New" charset="0"/>
                <a:ea typeface="Courier New" charset="0"/>
                <a:cs typeface="Courier New" charset="0"/>
              </a:rPr>
            </a:br>
            <a:r>
              <a:rPr lang="en-US" sz="1400" b="1" dirty="0" smtClean="0">
                <a:latin typeface="Courier New" charset="0"/>
                <a:ea typeface="Courier New" charset="0"/>
                <a:cs typeface="Courier New" charset="0"/>
              </a:rPr>
              <a:t>https://</a:t>
            </a:r>
            <a:r>
              <a:rPr lang="en-US" sz="1400" b="1" dirty="0" err="1" smtClean="0">
                <a:latin typeface="Courier New" charset="0"/>
                <a:ea typeface="Courier New" charset="0"/>
                <a:cs typeface="Courier New" charset="0"/>
              </a:rPr>
              <a:t>www.facebook.com</a:t>
            </a:r>
            <a:r>
              <a:rPr lang="en-US" sz="1400" b="1" dirty="0" smtClean="0">
                <a:latin typeface="Courier New" charset="0"/>
                <a:ea typeface="Courier New" charset="0"/>
                <a:cs typeface="Courier New" charset="0"/>
              </a:rPr>
              <a:t>/search/{ENTNUM1}/places-liked/{ENTNUM2}/places-liked/intersect/</a:t>
            </a:r>
            <a:br>
              <a:rPr lang="en-US" sz="1400" b="1" dirty="0" smtClean="0">
                <a:latin typeface="Courier New" charset="0"/>
                <a:ea typeface="Courier New" charset="0"/>
                <a:cs typeface="Courier New" charset="0"/>
              </a:rPr>
            </a:br>
            <a:r>
              <a:rPr lang="en-US" sz="1400" b="1" dirty="0">
                <a:latin typeface="Courier New" charset="0"/>
                <a:ea typeface="Courier New" charset="0"/>
                <a:cs typeface="Courier New" charset="0"/>
              </a:rPr>
              <a:t>https://</a:t>
            </a:r>
            <a:r>
              <a:rPr lang="en-US" sz="1400" b="1" dirty="0" err="1">
                <a:latin typeface="Courier New" charset="0"/>
                <a:ea typeface="Courier New" charset="0"/>
                <a:cs typeface="Courier New" charset="0"/>
              </a:rPr>
              <a:t>www.facebook.com</a:t>
            </a:r>
            <a:r>
              <a:rPr lang="en-US" sz="1400" b="1" dirty="0">
                <a:latin typeface="Courier New" charset="0"/>
                <a:ea typeface="Courier New" charset="0"/>
                <a:cs typeface="Courier New" charset="0"/>
              </a:rPr>
              <a:t>/search/{ENTNUM1</a:t>
            </a:r>
            <a:r>
              <a:rPr lang="en-US" sz="1400" b="1" dirty="0" smtClean="0">
                <a:latin typeface="Courier New" charset="0"/>
                <a:ea typeface="Courier New" charset="0"/>
                <a:cs typeface="Courier New" charset="0"/>
              </a:rPr>
              <a:t>}/pages-liked/{</a:t>
            </a:r>
            <a:r>
              <a:rPr lang="en-US" sz="1400" b="1" dirty="0">
                <a:latin typeface="Courier New" charset="0"/>
                <a:ea typeface="Courier New" charset="0"/>
                <a:cs typeface="Courier New" charset="0"/>
              </a:rPr>
              <a:t>ENTNUM2</a:t>
            </a:r>
            <a:r>
              <a:rPr lang="en-US" sz="1400" b="1" dirty="0" smtClean="0">
                <a:latin typeface="Courier New" charset="0"/>
                <a:ea typeface="Courier New" charset="0"/>
                <a:cs typeface="Courier New" charset="0"/>
              </a:rPr>
              <a:t>}/pages-liked/intersect/</a:t>
            </a:r>
            <a:br>
              <a:rPr lang="en-US" sz="1400" b="1" dirty="0" smtClean="0">
                <a:latin typeface="Courier New" charset="0"/>
                <a:ea typeface="Courier New" charset="0"/>
                <a:cs typeface="Courier New" charset="0"/>
              </a:rPr>
            </a:br>
            <a:r>
              <a:rPr lang="en-US" sz="1400" b="1" dirty="0" smtClean="0">
                <a:latin typeface="Courier New" charset="0"/>
                <a:ea typeface="Courier New" charset="0"/>
                <a:cs typeface="Courier New" charset="0"/>
              </a:rPr>
              <a:t>{ETC}</a:t>
            </a:r>
          </a:p>
          <a:p>
            <a:r>
              <a:rPr lang="en-US" dirty="0" smtClean="0"/>
              <a:t>And why not mix and match?  How about places one visited and the other liked?</a:t>
            </a:r>
            <a:br>
              <a:rPr lang="en-US" dirty="0" smtClean="0"/>
            </a:br>
            <a:r>
              <a:rPr lang="en-US" sz="1400" b="1" dirty="0">
                <a:solidFill>
                  <a:srgbClr val="E7E6E6"/>
                </a:solidFill>
                <a:latin typeface="Courier New" charset="0"/>
                <a:ea typeface="Courier New" charset="0"/>
                <a:cs typeface="Courier New" charset="0"/>
              </a:rPr>
              <a:t>https://</a:t>
            </a:r>
            <a:r>
              <a:rPr lang="en-US" sz="1400" b="1" dirty="0" err="1">
                <a:solidFill>
                  <a:srgbClr val="E7E6E6"/>
                </a:solidFill>
                <a:latin typeface="Courier New" charset="0"/>
                <a:ea typeface="Courier New" charset="0"/>
                <a:cs typeface="Courier New" charset="0"/>
              </a:rPr>
              <a:t>www.facebook.com</a:t>
            </a:r>
            <a:r>
              <a:rPr lang="en-US" sz="1400" b="1" dirty="0">
                <a:solidFill>
                  <a:srgbClr val="E7E6E6"/>
                </a:solidFill>
                <a:latin typeface="Courier New" charset="0"/>
                <a:ea typeface="Courier New" charset="0"/>
                <a:cs typeface="Courier New" charset="0"/>
              </a:rPr>
              <a:t>/search/{ENTNUM1}/places-visited/{ENTNUM2}/</a:t>
            </a:r>
            <a:r>
              <a:rPr lang="en-US" sz="1400" b="1" dirty="0" smtClean="0">
                <a:solidFill>
                  <a:srgbClr val="E7E6E6"/>
                </a:solidFill>
                <a:latin typeface="Courier New" charset="0"/>
                <a:ea typeface="Courier New" charset="0"/>
                <a:cs typeface="Courier New" charset="0"/>
              </a:rPr>
              <a:t>places-liked/intersect</a:t>
            </a:r>
            <a:r>
              <a:rPr lang="en-US" sz="1400" b="1" dirty="0">
                <a:solidFill>
                  <a:srgbClr val="E7E6E6"/>
                </a:solidFill>
                <a:latin typeface="Courier New" charset="0"/>
                <a:ea typeface="Courier New" charset="0"/>
                <a:cs typeface="Courier New" charset="0"/>
              </a:rPr>
              <a:t>/</a:t>
            </a:r>
            <a:br>
              <a:rPr lang="en-US" sz="1400" b="1" dirty="0">
                <a:solidFill>
                  <a:srgbClr val="E7E6E6"/>
                </a:solidFill>
                <a:latin typeface="Courier New" charset="0"/>
                <a:ea typeface="Courier New" charset="0"/>
                <a:cs typeface="Courier New" charset="0"/>
              </a:rPr>
            </a:br>
            <a:endParaRPr lang="en-US" sz="1600" dirty="0"/>
          </a:p>
        </p:txBody>
      </p:sp>
    </p:spTree>
    <p:extLst>
      <p:ext uri="{BB962C8B-B14F-4D97-AF65-F5344CB8AC3E}">
        <p14:creationId xmlns:p14="http://schemas.microsoft.com/office/powerpoint/2010/main" val="254278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Resources</a:t>
            </a:r>
            <a:endParaRPr lang="en-US" dirty="0"/>
          </a:p>
        </p:txBody>
      </p:sp>
      <p:sp>
        <p:nvSpPr>
          <p:cNvPr id="3" name="Content Placeholder 2"/>
          <p:cNvSpPr>
            <a:spLocks noGrp="1"/>
          </p:cNvSpPr>
          <p:nvPr>
            <p:ph idx="1"/>
          </p:nvPr>
        </p:nvSpPr>
        <p:spPr/>
        <p:txBody>
          <a:bodyPr>
            <a:normAutofit/>
          </a:bodyPr>
          <a:lstStyle/>
          <a:p>
            <a:r>
              <a:rPr lang="en-US" dirty="0"/>
              <a:t>Twitter REST </a:t>
            </a:r>
            <a:r>
              <a:rPr lang="en-US" dirty="0" smtClean="0"/>
              <a:t>API</a:t>
            </a:r>
          </a:p>
          <a:p>
            <a:pPr lvl="1"/>
            <a:r>
              <a:rPr lang="en-US" dirty="0" smtClean="0">
                <a:hlinkClick r:id="rId2"/>
              </a:rPr>
              <a:t>https</a:t>
            </a:r>
            <a:r>
              <a:rPr lang="en-US" dirty="0">
                <a:hlinkClick r:id="rId2"/>
              </a:rPr>
              <a:t>://dev.twitter.com</a:t>
            </a:r>
            <a:r>
              <a:rPr lang="en-US" dirty="0" smtClean="0">
                <a:hlinkClick r:id="rId2"/>
              </a:rPr>
              <a:t>/</a:t>
            </a:r>
            <a:endParaRPr lang="en-US" dirty="0" smtClean="0"/>
          </a:p>
          <a:p>
            <a:r>
              <a:rPr lang="en-US" dirty="0"/>
              <a:t>Facebook Graph </a:t>
            </a:r>
            <a:r>
              <a:rPr lang="en-US" dirty="0" smtClean="0"/>
              <a:t>API and trackable items</a:t>
            </a:r>
          </a:p>
          <a:p>
            <a:pPr lvl="1"/>
            <a:r>
              <a:rPr lang="en-US" dirty="0" smtClean="0">
                <a:hlinkClick r:id="rId3"/>
              </a:rPr>
              <a:t>https</a:t>
            </a:r>
            <a:r>
              <a:rPr lang="en-US" dirty="0">
                <a:hlinkClick r:id="rId3"/>
              </a:rPr>
              <a:t>://developers.facebook.com/docs/graph-api/using-graph-api</a:t>
            </a:r>
            <a:r>
              <a:rPr lang="en-US" dirty="0" smtClean="0">
                <a:hlinkClick r:id="rId3"/>
              </a:rPr>
              <a:t>/</a:t>
            </a:r>
            <a:endParaRPr lang="en-US" dirty="0" smtClean="0"/>
          </a:p>
          <a:p>
            <a:pPr lvl="1"/>
            <a:r>
              <a:rPr lang="en-US" dirty="0">
                <a:hlinkClick r:id="rId4"/>
              </a:rPr>
              <a:t>https://</a:t>
            </a:r>
            <a:r>
              <a:rPr lang="en-US" dirty="0" smtClean="0">
                <a:hlinkClick r:id="rId4"/>
              </a:rPr>
              <a:t>developers.facebook.com/docs/graph-api/webhooks</a:t>
            </a:r>
            <a:endParaRPr lang="en-US" dirty="0" smtClean="0"/>
          </a:p>
          <a:p>
            <a:r>
              <a:rPr lang="en-US" dirty="0" smtClean="0"/>
              <a:t>Hermit</a:t>
            </a:r>
          </a:p>
          <a:p>
            <a:pPr lvl="1"/>
            <a:r>
              <a:rPr lang="en-US" dirty="0">
                <a:hlinkClick r:id="rId5"/>
              </a:rPr>
              <a:t>https://</a:t>
            </a:r>
            <a:r>
              <a:rPr lang="en-US" dirty="0" smtClean="0">
                <a:hlinkClick r:id="rId5"/>
              </a:rPr>
              <a:t>twitter.com/hermit_hacker</a:t>
            </a:r>
            <a:endParaRPr lang="en-US" dirty="0" smtClean="0"/>
          </a:p>
          <a:p>
            <a:pPr lvl="1"/>
            <a:r>
              <a:rPr lang="en-US" dirty="0">
                <a:hlinkClick r:id="rId6"/>
              </a:rPr>
              <a:t>https://www.cryptolingus.net</a:t>
            </a:r>
            <a:r>
              <a:rPr lang="en-US" dirty="0" smtClean="0">
                <a:hlinkClick r:id="rId6"/>
              </a:rPr>
              <a:t>/</a:t>
            </a:r>
            <a:endParaRPr lang="en-US" dirty="0" smtClean="0"/>
          </a:p>
          <a:p>
            <a:pPr lvl="1"/>
            <a:r>
              <a:rPr lang="en-US" dirty="0">
                <a:hlinkClick r:id="rId7"/>
              </a:rPr>
              <a:t>https://www.stackattack.net/blog</a:t>
            </a:r>
            <a:r>
              <a:rPr lang="en-US" dirty="0" smtClean="0">
                <a:hlinkClick r:id="rId7"/>
              </a:rPr>
              <a:t>/</a:t>
            </a:r>
            <a:endParaRPr lang="en-US" dirty="0" smtClean="0"/>
          </a:p>
        </p:txBody>
      </p:sp>
    </p:spTree>
    <p:extLst>
      <p:ext uri="{BB962C8B-B14F-4D97-AF65-F5344CB8AC3E}">
        <p14:creationId xmlns:p14="http://schemas.microsoft.com/office/powerpoint/2010/main" val="16948397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yptolingus_Presentation_Template" id="{A6F52B2C-CD49-C145-9E18-FB3C371D529E}" vid="{43F7E467-A391-6A43-8D79-0BC74E9324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Cryptolingus_Presentation_Template</Template>
  <TotalTime>11404</TotalTime>
  <Words>747</Words>
  <Application>Microsoft Macintosh PowerPoint</Application>
  <PresentationFormat>Widescreen</PresentationFormat>
  <Paragraphs>140</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Courier New</vt:lpstr>
      <vt:lpstr>Wingdings</vt:lpstr>
      <vt:lpstr>Office Theme</vt:lpstr>
      <vt:lpstr>OSINT: Social Media</vt:lpstr>
      <vt:lpstr>Topics</vt:lpstr>
      <vt:lpstr>What is OSINT?</vt:lpstr>
      <vt:lpstr>What is Social Media?</vt:lpstr>
      <vt:lpstr>Bonus Round: What is Dorking?</vt:lpstr>
      <vt:lpstr>What Can We Learn From Social Media?</vt:lpstr>
      <vt:lpstr>Twitter OSINT</vt:lpstr>
      <vt:lpstr>Twitter Dorking (Users)</vt:lpstr>
      <vt:lpstr>Twitter Dorking (Terms)</vt:lpstr>
      <vt:lpstr>Twitter Dorking (Content)</vt:lpstr>
      <vt:lpstr>Twitter Dorking (Geolocation)</vt:lpstr>
      <vt:lpstr>Twitter Dorking (Third Party)</vt:lpstr>
      <vt:lpstr>Twitter Dorking (API Add-Ons)</vt:lpstr>
      <vt:lpstr>Facebook OSINT</vt:lpstr>
      <vt:lpstr>Facebook OSINT (Continued)</vt:lpstr>
      <vt:lpstr>Facebook OSINT (Public/Shared Postings)</vt:lpstr>
      <vt:lpstr>Facebook (Combining Searches)</vt:lpstr>
      <vt:lpstr>Facebook Dorking (User Numbers)</vt:lpstr>
      <vt:lpstr>Facebook Dorking (Places, Events, and Likes)</vt:lpstr>
      <vt:lpstr>Facebook Dorking (Content)</vt:lpstr>
      <vt:lpstr>Facebook Dorking (Friends/Employers/Etc)</vt:lpstr>
      <vt:lpstr>Facebook (Comparisons)</vt:lpstr>
      <vt:lpstr>Additional Resources</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Source Reconnaissance</dc:title>
  <dc:creator>Brian Mork</dc:creator>
  <cp:lastModifiedBy>Brian Mork</cp:lastModifiedBy>
  <cp:revision>41</cp:revision>
  <dcterms:created xsi:type="dcterms:W3CDTF">2017-03-21T15:27:17Z</dcterms:created>
  <dcterms:modified xsi:type="dcterms:W3CDTF">2017-04-29T18:48:30Z</dcterms:modified>
</cp:coreProperties>
</file>